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40"/>
  </p:notesMasterIdLst>
  <p:handoutMasterIdLst>
    <p:handoutMasterId r:id="rId41"/>
  </p:handout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290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orient="horz" pos="864">
          <p15:clr>
            <a:srgbClr val="A4A3A4"/>
          </p15:clr>
        </p15:guide>
        <p15:guide id="7" orient="horz" pos="1584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3825">
          <p15:clr>
            <a:srgbClr val="A4A3A4"/>
          </p15:clr>
        </p15:guide>
        <p15:guide id="10" pos="2880">
          <p15:clr>
            <a:srgbClr val="A4A3A4"/>
          </p15:clr>
        </p15:guide>
        <p15:guide id="11" pos="5472">
          <p15:clr>
            <a:srgbClr val="A4A3A4"/>
          </p15:clr>
        </p15:guide>
        <p15:guide id="12" pos="288">
          <p15:clr>
            <a:srgbClr val="A4A3A4"/>
          </p15:clr>
        </p15:guide>
        <p15:guide id="13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7A6"/>
    <a:srgbClr val="3E648A"/>
    <a:srgbClr val="4D4D4D"/>
    <a:srgbClr val="C9CACA"/>
    <a:srgbClr val="A8B7CA"/>
    <a:srgbClr val="708CAA"/>
    <a:srgbClr val="56779A"/>
    <a:srgbClr val="28517B"/>
    <a:srgbClr val="65BBEC"/>
    <a:srgbClr val="A8B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1" autoAdjust="0"/>
    <p:restoredTop sz="89689" autoAdjust="0"/>
  </p:normalViewPr>
  <p:slideViewPr>
    <p:cSldViewPr showGuides="1">
      <p:cViewPr>
        <p:scale>
          <a:sx n="70" d="100"/>
          <a:sy n="70" d="100"/>
        </p:scale>
        <p:origin x="-1776" y="-197"/>
      </p:cViewPr>
      <p:guideLst>
        <p:guide orient="horz" pos="2160"/>
        <p:guide orient="horz" pos="4176"/>
        <p:guide orient="horz" pos="290"/>
        <p:guide orient="horz" pos="576"/>
        <p:guide orient="horz" pos="720"/>
        <p:guide orient="horz" pos="864"/>
        <p:guide orient="horz" pos="1584"/>
        <p:guide orient="horz" pos="1152"/>
        <p:guide orient="horz" pos="3825"/>
        <p:guide pos="2880"/>
        <p:guide pos="5472"/>
        <p:guide pos="288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40" d="100"/>
          <a:sy n="40" d="100"/>
        </p:scale>
        <p:origin x="229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063495-C462-4562-A551-D607C99A6DCF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9B698182-5E53-439E-919D-0E1D25FB8BC1}">
      <dgm:prSet phldrT="[Text]"/>
      <dgm:spPr/>
      <dgm:t>
        <a:bodyPr/>
        <a:lstStyle/>
        <a:p>
          <a:r>
            <a:rPr lang="en-US" dirty="0" smtClean="0"/>
            <a:t>Partner with your local VBES consultant to discuss next steps</a:t>
          </a:r>
          <a:endParaRPr lang="en-US" dirty="0"/>
        </a:p>
      </dgm:t>
    </dgm:pt>
    <dgm:pt modelId="{ABE63316-ED87-489B-ABC3-6E042A1B8648}" type="parTrans" cxnId="{27987E09-8A11-4DCA-BF55-8E4565DFDF48}">
      <dgm:prSet/>
      <dgm:spPr/>
      <dgm:t>
        <a:bodyPr/>
        <a:lstStyle/>
        <a:p>
          <a:endParaRPr lang="en-US"/>
        </a:p>
      </dgm:t>
    </dgm:pt>
    <dgm:pt modelId="{1E08DCC2-43B8-4C45-83BC-2C3D6B609E53}" type="sibTrans" cxnId="{27987E09-8A11-4DCA-BF55-8E4565DFDF48}">
      <dgm:prSet/>
      <dgm:spPr/>
      <dgm:t>
        <a:bodyPr/>
        <a:lstStyle/>
        <a:p>
          <a:endParaRPr lang="en-US"/>
        </a:p>
      </dgm:t>
    </dgm:pt>
    <dgm:pt modelId="{C9C4181D-1361-4FAC-8C73-FD143D2B152C}">
      <dgm:prSet/>
      <dgm:spPr/>
      <dgm:t>
        <a:bodyPr/>
        <a:lstStyle/>
        <a:p>
          <a:r>
            <a:rPr lang="en-US" dirty="0" smtClean="0"/>
            <a:t>Work with VBES consultant to complete financial model for 2</a:t>
          </a:r>
          <a:r>
            <a:rPr lang="en-US" baseline="30000" dirty="0" smtClean="0"/>
            <a:t>nd</a:t>
          </a:r>
          <a:r>
            <a:rPr lang="en-US" dirty="0" smtClean="0"/>
            <a:t> client</a:t>
          </a:r>
        </a:p>
      </dgm:t>
    </dgm:pt>
    <dgm:pt modelId="{FD1DA090-B5CC-4A6C-9F0C-91361213DBFF}" type="parTrans" cxnId="{35AF6732-C804-49E2-8B30-0DC6A252F786}">
      <dgm:prSet/>
      <dgm:spPr/>
      <dgm:t>
        <a:bodyPr/>
        <a:lstStyle/>
        <a:p>
          <a:endParaRPr lang="en-US"/>
        </a:p>
      </dgm:t>
    </dgm:pt>
    <dgm:pt modelId="{79B2472D-1944-43F9-A7E9-CC9F718C5C22}" type="sibTrans" cxnId="{35AF6732-C804-49E2-8B30-0DC6A252F786}">
      <dgm:prSet/>
      <dgm:spPr/>
      <dgm:t>
        <a:bodyPr/>
        <a:lstStyle/>
        <a:p>
          <a:endParaRPr lang="en-US"/>
        </a:p>
      </dgm:t>
    </dgm:pt>
    <dgm:pt modelId="{531AA266-4712-4CE7-992F-AB01D796D553}">
      <dgm:prSet/>
      <dgm:spPr/>
      <dgm:t>
        <a:bodyPr/>
        <a:lstStyle/>
        <a:p>
          <a:r>
            <a:rPr lang="en-US" dirty="0" smtClean="0"/>
            <a:t>Schedule client facing meeting(s) to review strategy</a:t>
          </a:r>
        </a:p>
      </dgm:t>
    </dgm:pt>
    <dgm:pt modelId="{0CDD559B-7E4C-4469-88A1-6569775BA987}" type="parTrans" cxnId="{294DB292-89ED-4AA5-A738-6CDB7993AE6C}">
      <dgm:prSet/>
      <dgm:spPr/>
      <dgm:t>
        <a:bodyPr/>
        <a:lstStyle/>
        <a:p>
          <a:endParaRPr lang="en-US"/>
        </a:p>
      </dgm:t>
    </dgm:pt>
    <dgm:pt modelId="{21C0CED1-0097-4F2C-B11D-D3B02D9BF37B}" type="sibTrans" cxnId="{294DB292-89ED-4AA5-A738-6CDB7993AE6C}">
      <dgm:prSet/>
      <dgm:spPr/>
      <dgm:t>
        <a:bodyPr/>
        <a:lstStyle/>
        <a:p>
          <a:endParaRPr lang="en-US"/>
        </a:p>
      </dgm:t>
    </dgm:pt>
    <dgm:pt modelId="{B4305FB6-1D9C-4FAA-B424-DEB445DEA79D}">
      <dgm:prSet/>
      <dgm:spPr/>
      <dgm:t>
        <a:bodyPr/>
        <a:lstStyle/>
        <a:p>
          <a:r>
            <a:rPr lang="en-US" dirty="0" smtClean="0"/>
            <a:t>Work within your local market and with your VBES consultant to identify additional opportunities</a:t>
          </a:r>
        </a:p>
      </dgm:t>
    </dgm:pt>
    <dgm:pt modelId="{32F79D27-C4A5-41E1-BE39-D37ECCA2F350}" type="parTrans" cxnId="{B633C185-B5FB-4C0D-8FC9-E3017D3C0D5C}">
      <dgm:prSet/>
      <dgm:spPr/>
      <dgm:t>
        <a:bodyPr/>
        <a:lstStyle/>
        <a:p>
          <a:endParaRPr lang="en-US"/>
        </a:p>
      </dgm:t>
    </dgm:pt>
    <dgm:pt modelId="{AD4F5E5E-C027-4529-8D6A-4EBCE134200D}" type="sibTrans" cxnId="{B633C185-B5FB-4C0D-8FC9-E3017D3C0D5C}">
      <dgm:prSet/>
      <dgm:spPr/>
      <dgm:t>
        <a:bodyPr/>
        <a:lstStyle/>
        <a:p>
          <a:endParaRPr lang="en-US"/>
        </a:p>
      </dgm:t>
    </dgm:pt>
    <dgm:pt modelId="{FD6D6D98-C899-43BD-8410-7FFB303C34A6}" type="pres">
      <dgm:prSet presAssocID="{F1063495-C462-4562-A551-D607C99A6DCF}" presName="CompostProcess" presStyleCnt="0">
        <dgm:presLayoutVars>
          <dgm:dir/>
          <dgm:resizeHandles val="exact"/>
        </dgm:presLayoutVars>
      </dgm:prSet>
      <dgm:spPr/>
    </dgm:pt>
    <dgm:pt modelId="{724A9675-1645-46C5-B16A-7391F8C74283}" type="pres">
      <dgm:prSet presAssocID="{F1063495-C462-4562-A551-D607C99A6DCF}" presName="arrow" presStyleLbl="bgShp" presStyleIdx="0" presStyleCnt="1"/>
      <dgm:spPr/>
    </dgm:pt>
    <dgm:pt modelId="{DB843CEF-05C6-4FD9-89FF-3CBE059F9507}" type="pres">
      <dgm:prSet presAssocID="{F1063495-C462-4562-A551-D607C99A6DCF}" presName="linearProcess" presStyleCnt="0"/>
      <dgm:spPr/>
    </dgm:pt>
    <dgm:pt modelId="{965CB28C-997D-4B0F-B17C-9EE0D38E0CC0}" type="pres">
      <dgm:prSet presAssocID="{9B698182-5E53-439E-919D-0E1D25FB8BC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25998F-E75D-4406-8BB0-8B8F59252400}" type="pres">
      <dgm:prSet presAssocID="{1E08DCC2-43B8-4C45-83BC-2C3D6B609E53}" presName="sibTrans" presStyleCnt="0"/>
      <dgm:spPr/>
    </dgm:pt>
    <dgm:pt modelId="{907997B7-1A86-476A-AF17-0A8E00D2959F}" type="pres">
      <dgm:prSet presAssocID="{C9C4181D-1361-4FAC-8C73-FD143D2B152C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FDFFD-3BE9-4372-A485-2A4BA4C8FF66}" type="pres">
      <dgm:prSet presAssocID="{79B2472D-1944-43F9-A7E9-CC9F718C5C22}" presName="sibTrans" presStyleCnt="0"/>
      <dgm:spPr/>
    </dgm:pt>
    <dgm:pt modelId="{08FF9E02-A46C-44DE-A84E-73910B01F808}" type="pres">
      <dgm:prSet presAssocID="{531AA266-4712-4CE7-992F-AB01D796D553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DBCD80-C4E0-48AC-8608-85C436541949}" type="pres">
      <dgm:prSet presAssocID="{21C0CED1-0097-4F2C-B11D-D3B02D9BF37B}" presName="sibTrans" presStyleCnt="0"/>
      <dgm:spPr/>
    </dgm:pt>
    <dgm:pt modelId="{FEBAB6FA-83D9-4902-92F2-ACFDA0754847}" type="pres">
      <dgm:prSet presAssocID="{B4305FB6-1D9C-4FAA-B424-DEB445DEA79D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4DB292-89ED-4AA5-A738-6CDB7993AE6C}" srcId="{F1063495-C462-4562-A551-D607C99A6DCF}" destId="{531AA266-4712-4CE7-992F-AB01D796D553}" srcOrd="2" destOrd="0" parTransId="{0CDD559B-7E4C-4469-88A1-6569775BA987}" sibTransId="{21C0CED1-0097-4F2C-B11D-D3B02D9BF37B}"/>
    <dgm:cxn modelId="{D70CB95F-AFAB-426F-AB27-1BC1396B6498}" type="presOf" srcId="{9B698182-5E53-439E-919D-0E1D25FB8BC1}" destId="{965CB28C-997D-4B0F-B17C-9EE0D38E0CC0}" srcOrd="0" destOrd="0" presId="urn:microsoft.com/office/officeart/2005/8/layout/hProcess9"/>
    <dgm:cxn modelId="{D307F9DD-1B41-4F8F-A77F-3D05D5F81FF0}" type="presOf" srcId="{531AA266-4712-4CE7-992F-AB01D796D553}" destId="{08FF9E02-A46C-44DE-A84E-73910B01F808}" srcOrd="0" destOrd="0" presId="urn:microsoft.com/office/officeart/2005/8/layout/hProcess9"/>
    <dgm:cxn modelId="{1431B8E9-EA5E-471E-8D10-E065F24DEE59}" type="presOf" srcId="{C9C4181D-1361-4FAC-8C73-FD143D2B152C}" destId="{907997B7-1A86-476A-AF17-0A8E00D2959F}" srcOrd="0" destOrd="0" presId="urn:microsoft.com/office/officeart/2005/8/layout/hProcess9"/>
    <dgm:cxn modelId="{C481A6FA-EF3F-4D4D-9230-C52B34DD68B1}" type="presOf" srcId="{B4305FB6-1D9C-4FAA-B424-DEB445DEA79D}" destId="{FEBAB6FA-83D9-4902-92F2-ACFDA0754847}" srcOrd="0" destOrd="0" presId="urn:microsoft.com/office/officeart/2005/8/layout/hProcess9"/>
    <dgm:cxn modelId="{35AF6732-C804-49E2-8B30-0DC6A252F786}" srcId="{F1063495-C462-4562-A551-D607C99A6DCF}" destId="{C9C4181D-1361-4FAC-8C73-FD143D2B152C}" srcOrd="1" destOrd="0" parTransId="{FD1DA090-B5CC-4A6C-9F0C-91361213DBFF}" sibTransId="{79B2472D-1944-43F9-A7E9-CC9F718C5C22}"/>
    <dgm:cxn modelId="{27987E09-8A11-4DCA-BF55-8E4565DFDF48}" srcId="{F1063495-C462-4562-A551-D607C99A6DCF}" destId="{9B698182-5E53-439E-919D-0E1D25FB8BC1}" srcOrd="0" destOrd="0" parTransId="{ABE63316-ED87-489B-ABC3-6E042A1B8648}" sibTransId="{1E08DCC2-43B8-4C45-83BC-2C3D6B609E53}"/>
    <dgm:cxn modelId="{B633C185-B5FB-4C0D-8FC9-E3017D3C0D5C}" srcId="{F1063495-C462-4562-A551-D607C99A6DCF}" destId="{B4305FB6-1D9C-4FAA-B424-DEB445DEA79D}" srcOrd="3" destOrd="0" parTransId="{32F79D27-C4A5-41E1-BE39-D37ECCA2F350}" sibTransId="{AD4F5E5E-C027-4529-8D6A-4EBCE134200D}"/>
    <dgm:cxn modelId="{E30B41E8-D6EA-4091-9DA8-1FDA25A034E3}" type="presOf" srcId="{F1063495-C462-4562-A551-D607C99A6DCF}" destId="{FD6D6D98-C899-43BD-8410-7FFB303C34A6}" srcOrd="0" destOrd="0" presId="urn:microsoft.com/office/officeart/2005/8/layout/hProcess9"/>
    <dgm:cxn modelId="{A97DACA5-B84F-444A-8EE3-32DD7A2A99F5}" type="presParOf" srcId="{FD6D6D98-C899-43BD-8410-7FFB303C34A6}" destId="{724A9675-1645-46C5-B16A-7391F8C74283}" srcOrd="0" destOrd="0" presId="urn:microsoft.com/office/officeart/2005/8/layout/hProcess9"/>
    <dgm:cxn modelId="{EFB8D314-AE3C-406C-A2C9-059C63865CAE}" type="presParOf" srcId="{FD6D6D98-C899-43BD-8410-7FFB303C34A6}" destId="{DB843CEF-05C6-4FD9-89FF-3CBE059F9507}" srcOrd="1" destOrd="0" presId="urn:microsoft.com/office/officeart/2005/8/layout/hProcess9"/>
    <dgm:cxn modelId="{EDA8285B-C516-4B52-8DFF-0D8424C6AD19}" type="presParOf" srcId="{DB843CEF-05C6-4FD9-89FF-3CBE059F9507}" destId="{965CB28C-997D-4B0F-B17C-9EE0D38E0CC0}" srcOrd="0" destOrd="0" presId="urn:microsoft.com/office/officeart/2005/8/layout/hProcess9"/>
    <dgm:cxn modelId="{A8698BE3-2637-4BC5-A6FB-1D5C5F513E20}" type="presParOf" srcId="{DB843CEF-05C6-4FD9-89FF-3CBE059F9507}" destId="{2925998F-E75D-4406-8BB0-8B8F59252400}" srcOrd="1" destOrd="0" presId="urn:microsoft.com/office/officeart/2005/8/layout/hProcess9"/>
    <dgm:cxn modelId="{95CCB70B-7E3D-4362-8DCD-DFB524869599}" type="presParOf" srcId="{DB843CEF-05C6-4FD9-89FF-3CBE059F9507}" destId="{907997B7-1A86-476A-AF17-0A8E00D2959F}" srcOrd="2" destOrd="0" presId="urn:microsoft.com/office/officeart/2005/8/layout/hProcess9"/>
    <dgm:cxn modelId="{E068DA0F-1494-40CB-A9FE-970DA4F4081A}" type="presParOf" srcId="{DB843CEF-05C6-4FD9-89FF-3CBE059F9507}" destId="{285FDFFD-3BE9-4372-A485-2A4BA4C8FF66}" srcOrd="3" destOrd="0" presId="urn:microsoft.com/office/officeart/2005/8/layout/hProcess9"/>
    <dgm:cxn modelId="{8504A7B0-D044-486B-A922-9827557E9101}" type="presParOf" srcId="{DB843CEF-05C6-4FD9-89FF-3CBE059F9507}" destId="{08FF9E02-A46C-44DE-A84E-73910B01F808}" srcOrd="4" destOrd="0" presId="urn:microsoft.com/office/officeart/2005/8/layout/hProcess9"/>
    <dgm:cxn modelId="{B8B4B4C1-3D40-41E0-A28E-7BDD8D4F9467}" type="presParOf" srcId="{DB843CEF-05C6-4FD9-89FF-3CBE059F9507}" destId="{B9DBCD80-C4E0-48AC-8608-85C436541949}" srcOrd="5" destOrd="0" presId="urn:microsoft.com/office/officeart/2005/8/layout/hProcess9"/>
    <dgm:cxn modelId="{3D0D3B68-7732-4453-8487-DC93478FD176}" type="presParOf" srcId="{DB843CEF-05C6-4FD9-89FF-3CBE059F9507}" destId="{FEBAB6FA-83D9-4902-92F2-ACFDA075484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A9675-1645-46C5-B16A-7391F8C74283}">
      <dsp:nvSpPr>
        <dsp:cNvPr id="0" name=""/>
        <dsp:cNvSpPr/>
      </dsp:nvSpPr>
      <dsp:spPr>
        <a:xfrm>
          <a:off x="611504" y="0"/>
          <a:ext cx="6930390" cy="41656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CB28C-997D-4B0F-B17C-9EE0D38E0CC0}">
      <dsp:nvSpPr>
        <dsp:cNvPr id="0" name=""/>
        <dsp:cNvSpPr/>
      </dsp:nvSpPr>
      <dsp:spPr>
        <a:xfrm>
          <a:off x="4080" y="1249680"/>
          <a:ext cx="1962708" cy="1666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Partner with your local VBES consultant to discuss next steps</a:t>
          </a:r>
          <a:endParaRPr lang="en-US" sz="1700" kern="1200" dirty="0"/>
        </a:p>
      </dsp:txBody>
      <dsp:txXfrm>
        <a:off x="85419" y="1331019"/>
        <a:ext cx="1800030" cy="1503562"/>
      </dsp:txXfrm>
    </dsp:sp>
    <dsp:sp modelId="{907997B7-1A86-476A-AF17-0A8E00D2959F}">
      <dsp:nvSpPr>
        <dsp:cNvPr id="0" name=""/>
        <dsp:cNvSpPr/>
      </dsp:nvSpPr>
      <dsp:spPr>
        <a:xfrm>
          <a:off x="2064924" y="1249680"/>
          <a:ext cx="1962708" cy="1666240"/>
        </a:xfrm>
        <a:prstGeom prst="roundRect">
          <a:avLst/>
        </a:prstGeom>
        <a:solidFill>
          <a:schemeClr val="accent3">
            <a:hueOff val="-251109"/>
            <a:satOff val="0"/>
            <a:lumOff val="-33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Work with VBES consultant to complete financial model for 2</a:t>
          </a:r>
          <a:r>
            <a:rPr lang="en-US" sz="1700" kern="1200" baseline="30000" dirty="0" smtClean="0"/>
            <a:t>nd</a:t>
          </a:r>
          <a:r>
            <a:rPr lang="en-US" sz="1700" kern="1200" dirty="0" smtClean="0"/>
            <a:t> client</a:t>
          </a:r>
        </a:p>
      </dsp:txBody>
      <dsp:txXfrm>
        <a:off x="2146263" y="1331019"/>
        <a:ext cx="1800030" cy="1503562"/>
      </dsp:txXfrm>
    </dsp:sp>
    <dsp:sp modelId="{08FF9E02-A46C-44DE-A84E-73910B01F808}">
      <dsp:nvSpPr>
        <dsp:cNvPr id="0" name=""/>
        <dsp:cNvSpPr/>
      </dsp:nvSpPr>
      <dsp:spPr>
        <a:xfrm>
          <a:off x="4125767" y="1249680"/>
          <a:ext cx="1962708" cy="1666240"/>
        </a:xfrm>
        <a:prstGeom prst="roundRect">
          <a:avLst/>
        </a:prstGeom>
        <a:solidFill>
          <a:schemeClr val="accent3">
            <a:hueOff val="-502218"/>
            <a:satOff val="0"/>
            <a:lumOff val="-67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Schedule client facing meeting(s) to review strategy</a:t>
          </a:r>
        </a:p>
      </dsp:txBody>
      <dsp:txXfrm>
        <a:off x="4207106" y="1331019"/>
        <a:ext cx="1800030" cy="1503562"/>
      </dsp:txXfrm>
    </dsp:sp>
    <dsp:sp modelId="{FEBAB6FA-83D9-4902-92F2-ACFDA0754847}">
      <dsp:nvSpPr>
        <dsp:cNvPr id="0" name=""/>
        <dsp:cNvSpPr/>
      </dsp:nvSpPr>
      <dsp:spPr>
        <a:xfrm>
          <a:off x="6186611" y="1249680"/>
          <a:ext cx="1962708" cy="1666240"/>
        </a:xfrm>
        <a:prstGeom prst="roundRect">
          <a:avLst/>
        </a:prstGeom>
        <a:solidFill>
          <a:schemeClr val="accent3">
            <a:hueOff val="-753327"/>
            <a:satOff val="0"/>
            <a:lumOff val="-10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Work within your local market and with your VBES consultant to identify additional opportunities</a:t>
          </a:r>
        </a:p>
      </dsp:txBody>
      <dsp:txXfrm>
        <a:off x="6267950" y="1331019"/>
        <a:ext cx="1800030" cy="1503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CE181127-C146-49BB-AC1B-FE0E3A9D5D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D1C7FB31-0C7B-4DF9-A9BC-6BD9C278B2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05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8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8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8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8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57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 smtClean="0"/>
              <a:t>Reminder: Regarding</a:t>
            </a:r>
            <a:r>
              <a:rPr lang="en-US" baseline="0" dirty="0" smtClean="0"/>
              <a:t> offset commissions, always check with compliance and legal to be sure!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6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7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76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7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76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76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7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7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192" cy="6867144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rgbClr val="FFFFFF"/>
                </a:solidFill>
              </a:rPr>
              <a:t>Prepared by </a:t>
            </a:r>
            <a:r>
              <a:rPr lang="en-US" sz="1200" b="1" dirty="0" smtClean="0">
                <a:solidFill>
                  <a:srgbClr val="FFFFFF"/>
                </a:solidFill>
              </a:rPr>
              <a:t>Aon</a:t>
            </a:r>
            <a:r>
              <a:rPr lang="en-US" sz="1200" b="1" baseline="0" dirty="0" smtClean="0">
                <a:solidFill>
                  <a:srgbClr val="FFFFFF"/>
                </a:solidFill>
              </a:rPr>
              <a:t> Voluntary Benefits.  Enrollment Solutions</a:t>
            </a:r>
            <a:r>
              <a:rPr lang="en-US" sz="1200" b="1" dirty="0">
                <a:solidFill>
                  <a:srgbClr val="FFFFFF"/>
                </a:solidFill>
              </a:rPr>
              <a:t/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en-US" sz="1000" b="0" dirty="0" smtClean="0">
                <a:solidFill>
                  <a:srgbClr val="FFFFFF"/>
                </a:solidFill>
              </a:rPr>
              <a:t>Aon</a:t>
            </a:r>
            <a:r>
              <a:rPr lang="en-US" sz="1000" b="0" baseline="0" dirty="0" smtClean="0">
                <a:solidFill>
                  <a:srgbClr val="FFFFFF"/>
                </a:solidFill>
              </a:rPr>
              <a:t> Risk Solutions</a:t>
            </a:r>
            <a:r>
              <a:rPr lang="en-US" sz="1000" dirty="0" smtClean="0">
                <a:solidFill>
                  <a:srgbClr val="FFFFFF"/>
                </a:solidFill>
              </a:rPr>
              <a:t>  |  Health &amp;</a:t>
            </a:r>
            <a:r>
              <a:rPr lang="en-US" sz="1000" baseline="0" dirty="0" smtClean="0">
                <a:solidFill>
                  <a:srgbClr val="FFFFFF"/>
                </a:solidFill>
              </a:rPr>
              <a:t> Benefits</a:t>
            </a:r>
            <a:endParaRPr lang="en-US" sz="1000" dirty="0" smtClean="0">
              <a:solidFill>
                <a:srgbClr val="FFFFFF"/>
              </a:solidFill>
            </a:endParaRPr>
          </a:p>
          <a:p>
            <a:pPr>
              <a:lnSpc>
                <a:spcPts val="1800"/>
              </a:lnSpc>
            </a:pPr>
            <a:r>
              <a:rPr lang="en-US" sz="900" b="1" dirty="0" smtClean="0">
                <a:solidFill>
                  <a:srgbClr val="FFFFFF"/>
                </a:solidFill>
              </a:rPr>
              <a:t>Risk. Reinsurance. Human Resources</a:t>
            </a:r>
            <a:endParaRPr lang="en-US" sz="900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78" y="6080752"/>
            <a:ext cx="913443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1200" b="1"/>
            </a:lvl1pPr>
            <a:lvl2pPr marL="0" indent="0">
              <a:lnSpc>
                <a:spcPct val="125000"/>
              </a:lnSpc>
              <a:spcAft>
                <a:spcPts val="400"/>
              </a:spcAft>
              <a:buNone/>
              <a:defRPr sz="1200"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603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6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0711761\Desktop\Nine people rowing at sunse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3"/>
          <a:stretch/>
        </p:blipFill>
        <p:spPr bwMode="auto">
          <a:xfrm>
            <a:off x="-1" y="-33772"/>
            <a:ext cx="9144001" cy="483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567164"/>
            <a:ext cx="9143245" cy="5723671"/>
          </a:xfrm>
          <a:prstGeom prst="rect">
            <a:avLst/>
          </a:prstGeom>
        </p:spPr>
      </p:pic>
      <p:sp>
        <p:nvSpPr>
          <p:cNvPr id="9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724400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Aon</a:t>
            </a:r>
            <a:r>
              <a:rPr lang="en-US" sz="1200" b="1" baseline="0" dirty="0" smtClean="0">
                <a:solidFill>
                  <a:schemeClr val="tx1"/>
                </a:solidFill>
              </a:rPr>
              <a:t> Voluntary Benefits &amp; Enrollment Solutions</a:t>
            </a:r>
            <a:r>
              <a:rPr lang="en-US" sz="1200" b="1" dirty="0">
                <a:solidFill>
                  <a:schemeClr val="tx1"/>
                </a:solidFill>
              </a:rPr>
              <a:t/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b="0" dirty="0" smtClean="0">
                <a:solidFill>
                  <a:schemeClr val="tx1"/>
                </a:solidFill>
              </a:rPr>
              <a:t>Aon</a:t>
            </a:r>
            <a:r>
              <a:rPr lang="en-US" sz="1000" b="0" baseline="0" dirty="0" smtClean="0">
                <a:solidFill>
                  <a:schemeClr val="tx1"/>
                </a:solidFill>
              </a:rPr>
              <a:t> Risk Solutions</a:t>
            </a:r>
            <a:r>
              <a:rPr lang="en-US" sz="1000" dirty="0" smtClean="0">
                <a:solidFill>
                  <a:schemeClr val="tx1"/>
                </a:solidFill>
              </a:rPr>
              <a:t>  |  Health &amp;</a:t>
            </a:r>
            <a:r>
              <a:rPr lang="en-US" sz="1000" baseline="0" dirty="0" smtClean="0">
                <a:solidFill>
                  <a:schemeClr val="tx1"/>
                </a:solidFill>
              </a:rPr>
              <a:t> Benefits</a:t>
            </a:r>
            <a:endParaRPr lang="en-US" sz="1000" dirty="0" smtClean="0">
              <a:solidFill>
                <a:schemeClr val="tx1"/>
              </a:solidFill>
            </a:endParaRPr>
          </a:p>
          <a:p>
            <a:pPr>
              <a:lnSpc>
                <a:spcPts val="1800"/>
              </a:lnSpc>
            </a:pPr>
            <a:r>
              <a:rPr lang="en-US" sz="900" b="1" dirty="0" smtClean="0">
                <a:solidFill>
                  <a:schemeClr val="tx1"/>
                </a:solidFill>
              </a:rPr>
              <a:t>Risk. Reinsurance. Human Resources</a:t>
            </a:r>
            <a:endParaRPr lang="en-US" sz="9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al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67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032" y="1371600"/>
            <a:ext cx="3486477" cy="927463"/>
          </a:xfrm>
        </p:spPr>
        <p:txBody>
          <a:bodyPr anchor="b" anchorCtr="0"/>
          <a:lstStyle>
            <a:lvl1pPr marL="0" indent="0">
              <a:buNone/>
              <a:defRPr sz="1000"/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457199" y="914403"/>
            <a:ext cx="8229601" cy="1588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  <a:effectLst>
            <a:outerShdw blurRad="190500" dist="228600" dir="2700000" rotWithShape="0">
              <a:srgbClr val="000000">
                <a:alpha val="255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0"/>
              </a:spcBef>
              <a:defRPr sz="2400" b="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493" name="Shape 493"/>
          <p:cNvSpPr>
            <a:spLocks noGrp="1"/>
          </p:cNvSpPr>
          <p:nvPr>
            <p:ph type="sldNum" sz="quarter" idx="2"/>
          </p:nvPr>
        </p:nvSpPr>
        <p:spPr>
          <a:xfrm>
            <a:off x="6273799" y="6550810"/>
            <a:ext cx="127001" cy="127001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800"/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494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0686" y="6084701"/>
            <a:ext cx="956115" cy="604212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Shape 495"/>
          <p:cNvSpPr/>
          <p:nvPr/>
        </p:nvSpPr>
        <p:spPr>
          <a:xfrm>
            <a:off x="457199" y="6436336"/>
            <a:ext cx="60350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700"/>
            </a:pPr>
            <a:r>
              <a:rPr dirty="0"/>
              <a:t>Aon </a:t>
            </a:r>
            <a:r>
              <a:rPr lang="en-US" dirty="0" smtClean="0"/>
              <a:t>Elective</a:t>
            </a:r>
            <a:r>
              <a:rPr dirty="0" smtClean="0"/>
              <a:t> </a:t>
            </a:r>
            <a:r>
              <a:rPr dirty="0"/>
              <a:t>Benefits</a:t>
            </a:r>
            <a:br>
              <a:rPr dirty="0"/>
            </a:br>
            <a:r>
              <a:rPr b="0" dirty="0"/>
              <a:t>Proprietary &amp; Confidential </a:t>
            </a:r>
          </a:p>
        </p:txBody>
      </p:sp>
      <p:sp>
        <p:nvSpPr>
          <p:cNvPr id="496" name="Shape 496"/>
          <p:cNvSpPr>
            <a:spLocks noGrp="1"/>
          </p:cNvSpPr>
          <p:nvPr>
            <p:ph type="body" idx="1"/>
          </p:nvPr>
        </p:nvSpPr>
        <p:spPr>
          <a:xfrm>
            <a:off x="457200" y="1144590"/>
            <a:ext cx="8229600" cy="47228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Tx/>
            </a:lvl1pPr>
            <a:lvl2pPr>
              <a:lnSpc>
                <a:spcPct val="90000"/>
              </a:lnSpc>
              <a:spcBef>
                <a:spcPts val="1000"/>
              </a:spcBef>
              <a:buClrTx/>
              <a:buSzPct val="100000"/>
            </a:lvl2pPr>
            <a:lvl3pPr>
              <a:lnSpc>
                <a:spcPct val="90000"/>
              </a:lnSpc>
              <a:spcBef>
                <a:spcPts val="1000"/>
              </a:spcBef>
              <a:buClrTx/>
              <a:buSzPct val="100000"/>
            </a:lvl3pPr>
            <a:lvl4pPr indent="-228600">
              <a:lnSpc>
                <a:spcPct val="90000"/>
              </a:lnSpc>
              <a:spcBef>
                <a:spcPts val="1000"/>
              </a:spcBef>
              <a:buClrTx/>
              <a:buSzPct val="70000"/>
              <a:buChar char="♦"/>
            </a:lvl4pPr>
            <a:lvl5pPr indent="-228600">
              <a:lnSpc>
                <a:spcPct val="90000"/>
              </a:lnSpc>
              <a:spcBef>
                <a:spcPts val="1000"/>
              </a:spcBef>
              <a:buClrTx/>
              <a:buSzPct val="100000"/>
              <a:buChar char="−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5577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2" y="461896"/>
            <a:ext cx="8214676" cy="3422782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[Business</a:t>
            </a:r>
            <a:r>
              <a:rPr lang="en-US" sz="1200" b="1" baseline="0" dirty="0" smtClean="0">
                <a:solidFill>
                  <a:schemeClr val="tx1"/>
                </a:solidFill>
              </a:rPr>
              <a:t> Unit</a:t>
            </a:r>
            <a:r>
              <a:rPr lang="en-US" sz="1200" b="1" dirty="0" smtClean="0">
                <a:solidFill>
                  <a:schemeClr val="tx1"/>
                </a:solidFill>
              </a:rPr>
              <a:t>/Tier </a:t>
            </a:r>
            <a:r>
              <a:rPr lang="en-US" sz="1200" b="1" dirty="0">
                <a:solidFill>
                  <a:schemeClr val="tx1"/>
                </a:solidFill>
              </a:rPr>
              <a:t>2] </a:t>
            </a:r>
            <a:r>
              <a:rPr lang="en-US" sz="1200" b="1" dirty="0" smtClean="0">
                <a:solidFill>
                  <a:schemeClr val="tx1"/>
                </a:solidFill>
              </a:rPr>
              <a:t>(12 </a:t>
            </a:r>
            <a:r>
              <a:rPr lang="en-US" sz="1200" b="1" dirty="0" err="1" smtClean="0">
                <a:solidFill>
                  <a:schemeClr val="tx1"/>
                </a:solidFill>
              </a:rPr>
              <a:t>pt</a:t>
            </a:r>
            <a:r>
              <a:rPr lang="en-US" sz="1200" b="1" dirty="0" smtClean="0">
                <a:solidFill>
                  <a:schemeClr val="tx1"/>
                </a:solidFill>
              </a:rPr>
              <a:t> Arial </a:t>
            </a:r>
            <a:r>
              <a:rPr lang="en-US" sz="1200" b="1" dirty="0" smtClean="0"/>
              <a:t>Bold, 12</a:t>
            </a:r>
            <a:r>
              <a:rPr lang="en-US" sz="1200" b="1" baseline="0" dirty="0" smtClean="0"/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pt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line spacing)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smtClean="0">
                <a:solidFill>
                  <a:schemeClr val="tx1"/>
                </a:solidFill>
              </a:rPr>
              <a:t>[Market/Division/Tier 3 (optional)  |  Practice Group/Tier 4 (optional)] (10 </a:t>
            </a:r>
            <a:r>
              <a:rPr lang="en-US" sz="1000" dirty="0" err="1" smtClean="0">
                <a:solidFill>
                  <a:schemeClr val="tx1"/>
                </a:solidFill>
              </a:rPr>
              <a:t>pt</a:t>
            </a:r>
            <a:r>
              <a:rPr lang="en-US" sz="1000" dirty="0" smtClean="0">
                <a:solidFill>
                  <a:schemeClr val="tx1"/>
                </a:solidFill>
              </a:rPr>
              <a:t> Arial, 12 </a:t>
            </a:r>
            <a:r>
              <a:rPr lang="en-US" sz="1000" dirty="0">
                <a:solidFill>
                  <a:schemeClr val="tx1"/>
                </a:solidFill>
              </a:rPr>
              <a:t>pt line spacing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Presentation </a:t>
            </a:r>
            <a:r>
              <a:rPr lang="en-US" sz="900" dirty="0">
                <a:solidFill>
                  <a:schemeClr val="tx1"/>
                </a:solidFill>
              </a:rPr>
              <a:t>to [Insert Client Name Here</a:t>
            </a:r>
            <a:r>
              <a:rPr lang="en-US" sz="900" dirty="0" smtClean="0">
                <a:solidFill>
                  <a:schemeClr val="tx1"/>
                </a:solidFill>
              </a:rPr>
              <a:t>] (edit this text on Master</a:t>
            </a:r>
            <a:r>
              <a:rPr lang="en-US" sz="900" baseline="0" dirty="0" smtClean="0">
                <a:solidFill>
                  <a:schemeClr val="tx1"/>
                </a:solidFill>
              </a:rPr>
              <a:t> Slide)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9" y="457200"/>
            <a:ext cx="8217421" cy="1896328"/>
          </a:xfrm>
          <a:prstGeom prst="rect">
            <a:avLst/>
          </a:prstGeom>
        </p:spPr>
      </p:pic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pic>
        <p:nvPicPr>
          <p:cNvPr id="9" name="Picture 8" descr="Red data LTR Cover (2)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Red data LTR Divider (2)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2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RAF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 rot="20147015">
            <a:off x="1042616" y="1988677"/>
            <a:ext cx="67173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rgbClr val="C9CAC8"/>
                </a:solidFill>
              </a:rPr>
              <a:t>Draft</a:t>
            </a:r>
            <a:endParaRPr lang="en-US" b="1" dirty="0">
              <a:solidFill>
                <a:srgbClr val="C9CAC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2296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457200" y="914400"/>
            <a:ext cx="8229600" cy="15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436335"/>
            <a:ext cx="603504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tx1"/>
                </a:solidFill>
              </a:rPr>
              <a:t>Aon Risk Solutions  </a:t>
            </a:r>
            <a:r>
              <a:rPr lang="en-US" sz="700" b="0" dirty="0" smtClean="0">
                <a:solidFill>
                  <a:schemeClr val="tx1"/>
                </a:solidFill>
              </a:rPr>
              <a:t>|  Health &amp; Benefits  |  Voluntary</a:t>
            </a:r>
            <a:r>
              <a:rPr lang="en-US" sz="700" b="0" baseline="0" dirty="0" smtClean="0">
                <a:solidFill>
                  <a:schemeClr val="tx1"/>
                </a:solidFill>
              </a:rPr>
              <a:t> Benefits. Enrollment Solutions</a:t>
            </a:r>
            <a:r>
              <a:rPr lang="en-US" sz="700" b="0" dirty="0" smtClean="0">
                <a:solidFill>
                  <a:schemeClr val="tx1"/>
                </a:solidFill>
              </a:rPr>
              <a:t/>
            </a:r>
            <a:br>
              <a:rPr lang="en-US" sz="700" b="0" dirty="0" smtClean="0">
                <a:solidFill>
                  <a:schemeClr val="tx1"/>
                </a:solidFill>
              </a:rPr>
            </a:br>
            <a:r>
              <a:rPr lang="en-US" sz="700" b="0" dirty="0" smtClean="0">
                <a:solidFill>
                  <a:schemeClr val="tx1"/>
                </a:solidFill>
              </a:rPr>
              <a:t>Proprietary &amp; Confidential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6527415"/>
            <a:ext cx="353634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800" smtClean="0">
                <a:solidFill>
                  <a:schemeClr val="bg2"/>
                </a:solidFill>
              </a:rPr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0" r:id="rId2"/>
    <p:sldLayoutId id="2147483713" r:id="rId3"/>
    <p:sldLayoutId id="2147483714" r:id="rId4"/>
    <p:sldLayoutId id="2147483717" r:id="rId5"/>
    <p:sldLayoutId id="2147483718" r:id="rId6"/>
    <p:sldLayoutId id="2147483680" r:id="rId7"/>
    <p:sldLayoutId id="2147483701" r:id="rId8"/>
    <p:sldLayoutId id="2147483682" r:id="rId9"/>
    <p:sldLayoutId id="2147483683" r:id="rId10"/>
    <p:sldLayoutId id="2147483711" r:id="rId11"/>
    <p:sldLayoutId id="2147483685" r:id="rId12"/>
    <p:sldLayoutId id="2147483708" r:id="rId13"/>
    <p:sldLayoutId id="2147483704" r:id="rId14"/>
    <p:sldLayoutId id="2147483705" r:id="rId15"/>
    <p:sldLayoutId id="2147483707" r:id="rId16"/>
    <p:sldLayoutId id="2147483686" r:id="rId17"/>
    <p:sldLayoutId id="2147483706" r:id="rId18"/>
    <p:sldLayoutId id="2147483687" r:id="rId19"/>
    <p:sldLayoutId id="2147483688" r:id="rId20"/>
    <p:sldLayoutId id="2147483693" r:id="rId21"/>
    <p:sldLayoutId id="2147483695" r:id="rId22"/>
    <p:sldLayoutId id="214748372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9pPr>
    </p:titleStyle>
    <p:bodyStyle>
      <a:lvl1pPr marL="2286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690563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914400" indent="-22542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"/>
        <a:defRPr sz="1400">
          <a:solidFill>
            <a:schemeClr val="tx1"/>
          </a:solidFill>
          <a:latin typeface="+mn-lt"/>
          <a:ea typeface="+mn-ea"/>
        </a:defRPr>
      </a:lvl4pPr>
      <a:lvl5pPr marL="1147763" indent="-2317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pitchFamily="34" charset="0"/>
        <a:buChar char="-"/>
        <a:defRPr sz="1400">
          <a:solidFill>
            <a:schemeClr val="tx1"/>
          </a:solidFill>
          <a:latin typeface="+mn-lt"/>
          <a:ea typeface="+mn-ea"/>
        </a:defRPr>
      </a:lvl5pPr>
      <a:lvl6pPr marL="20574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5146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29718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4290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4267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531557" y="1435099"/>
            <a:ext cx="2680225" cy="1689101"/>
            <a:chOff x="4896" y="3830"/>
            <a:chExt cx="576" cy="36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96" y="3830"/>
              <a:ext cx="576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896" y="3830"/>
              <a:ext cx="576" cy="244"/>
            </a:xfrm>
            <a:custGeom>
              <a:avLst/>
              <a:gdLst>
                <a:gd name="T0" fmla="*/ 1632 w 4719"/>
                <a:gd name="T1" fmla="*/ 0 h 1998"/>
                <a:gd name="T2" fmla="*/ 1905 w 4719"/>
                <a:gd name="T3" fmla="*/ 1951 h 1998"/>
                <a:gd name="T4" fmla="*/ 1473 w 4719"/>
                <a:gd name="T5" fmla="*/ 1951 h 1998"/>
                <a:gd name="T6" fmla="*/ 1281 w 4719"/>
                <a:gd name="T7" fmla="*/ 588 h 1998"/>
                <a:gd name="T8" fmla="*/ 1277 w 4719"/>
                <a:gd name="T9" fmla="*/ 585 h 1998"/>
                <a:gd name="T10" fmla="*/ 950 w 4719"/>
                <a:gd name="T11" fmla="*/ 1206 h 1998"/>
                <a:gd name="T12" fmla="*/ 1299 w 4719"/>
                <a:gd name="T13" fmla="*/ 1206 h 1998"/>
                <a:gd name="T14" fmla="*/ 1354 w 4719"/>
                <a:gd name="T15" fmla="*/ 1568 h 1998"/>
                <a:gd name="T16" fmla="*/ 762 w 4719"/>
                <a:gd name="T17" fmla="*/ 1568 h 1998"/>
                <a:gd name="T18" fmla="*/ 559 w 4719"/>
                <a:gd name="T19" fmla="*/ 1951 h 1998"/>
                <a:gd name="T20" fmla="*/ 77 w 4719"/>
                <a:gd name="T21" fmla="*/ 1951 h 1998"/>
                <a:gd name="T22" fmla="*/ 266 w 4719"/>
                <a:gd name="T23" fmla="*/ 1568 h 1998"/>
                <a:gd name="T24" fmla="*/ 0 w 4719"/>
                <a:gd name="T25" fmla="*/ 1568 h 1998"/>
                <a:gd name="T26" fmla="*/ 186 w 4719"/>
                <a:gd name="T27" fmla="*/ 1206 h 1998"/>
                <a:gd name="T28" fmla="*/ 458 w 4719"/>
                <a:gd name="T29" fmla="*/ 1206 h 1998"/>
                <a:gd name="T30" fmla="*/ 1095 w 4719"/>
                <a:gd name="T31" fmla="*/ 0 h 1998"/>
                <a:gd name="T32" fmla="*/ 1632 w 4719"/>
                <a:gd name="T33" fmla="*/ 0 h 1998"/>
                <a:gd name="T34" fmla="*/ 4719 w 4719"/>
                <a:gd name="T35" fmla="*/ 452 h 1998"/>
                <a:gd name="T36" fmla="*/ 4457 w 4719"/>
                <a:gd name="T37" fmla="*/ 1951 h 1998"/>
                <a:gd name="T38" fmla="*/ 4025 w 4719"/>
                <a:gd name="T39" fmla="*/ 1951 h 1998"/>
                <a:gd name="T40" fmla="*/ 3699 w 4719"/>
                <a:gd name="T41" fmla="*/ 1198 h 1998"/>
                <a:gd name="T42" fmla="*/ 3566 w 4719"/>
                <a:gd name="T43" fmla="*/ 1951 h 1998"/>
                <a:gd name="T44" fmla="*/ 3130 w 4719"/>
                <a:gd name="T45" fmla="*/ 1951 h 1998"/>
                <a:gd name="T46" fmla="*/ 3180 w 4719"/>
                <a:gd name="T47" fmla="*/ 1605 h 1998"/>
                <a:gd name="T48" fmla="*/ 2507 w 4719"/>
                <a:gd name="T49" fmla="*/ 1994 h 1998"/>
                <a:gd name="T50" fmla="*/ 1937 w 4719"/>
                <a:gd name="T51" fmla="*/ 1695 h 1998"/>
                <a:gd name="T52" fmla="*/ 1825 w 4719"/>
                <a:gd name="T53" fmla="*/ 912 h 1998"/>
                <a:gd name="T54" fmla="*/ 2478 w 4719"/>
                <a:gd name="T55" fmla="*/ 421 h 1998"/>
                <a:gd name="T56" fmla="*/ 3170 w 4719"/>
                <a:gd name="T57" fmla="*/ 762 h 1998"/>
                <a:gd name="T58" fmla="*/ 3282 w 4719"/>
                <a:gd name="T59" fmla="*/ 1046 h 1998"/>
                <a:gd name="T60" fmla="*/ 3388 w 4719"/>
                <a:gd name="T61" fmla="*/ 452 h 1998"/>
                <a:gd name="T62" fmla="*/ 3812 w 4719"/>
                <a:gd name="T63" fmla="*/ 452 h 1998"/>
                <a:gd name="T64" fmla="*/ 4146 w 4719"/>
                <a:gd name="T65" fmla="*/ 1210 h 1998"/>
                <a:gd name="T66" fmla="*/ 4279 w 4719"/>
                <a:gd name="T67" fmla="*/ 452 h 1998"/>
                <a:gd name="T68" fmla="*/ 4719 w 4719"/>
                <a:gd name="T69" fmla="*/ 452 h 1998"/>
                <a:gd name="T70" fmla="*/ 2774 w 4719"/>
                <a:gd name="T71" fmla="*/ 933 h 1998"/>
                <a:gd name="T72" fmla="*/ 2430 w 4719"/>
                <a:gd name="T73" fmla="*/ 835 h 1998"/>
                <a:gd name="T74" fmla="*/ 2209 w 4719"/>
                <a:gd name="T75" fmla="*/ 1071 h 1998"/>
                <a:gd name="T76" fmla="*/ 2331 w 4719"/>
                <a:gd name="T77" fmla="*/ 1528 h 1998"/>
                <a:gd name="T78" fmla="*/ 2587 w 4719"/>
                <a:gd name="T79" fmla="*/ 1573 h 1998"/>
                <a:gd name="T80" fmla="*/ 2810 w 4719"/>
                <a:gd name="T81" fmla="*/ 1376 h 1998"/>
                <a:gd name="T82" fmla="*/ 2774 w 4719"/>
                <a:gd name="T83" fmla="*/ 93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19" h="1998">
                  <a:moveTo>
                    <a:pt x="1632" y="0"/>
                  </a:moveTo>
                  <a:cubicBezTo>
                    <a:pt x="1905" y="1951"/>
                    <a:pt x="1905" y="1951"/>
                    <a:pt x="1905" y="1951"/>
                  </a:cubicBezTo>
                  <a:cubicBezTo>
                    <a:pt x="1473" y="1951"/>
                    <a:pt x="1473" y="1951"/>
                    <a:pt x="1473" y="1951"/>
                  </a:cubicBezTo>
                  <a:cubicBezTo>
                    <a:pt x="1281" y="588"/>
                    <a:pt x="1281" y="588"/>
                    <a:pt x="1281" y="588"/>
                  </a:cubicBezTo>
                  <a:cubicBezTo>
                    <a:pt x="1277" y="585"/>
                    <a:pt x="1277" y="585"/>
                    <a:pt x="1277" y="585"/>
                  </a:cubicBezTo>
                  <a:cubicBezTo>
                    <a:pt x="950" y="1206"/>
                    <a:pt x="950" y="1206"/>
                    <a:pt x="950" y="1206"/>
                  </a:cubicBezTo>
                  <a:cubicBezTo>
                    <a:pt x="1299" y="1206"/>
                    <a:pt x="1299" y="1206"/>
                    <a:pt x="1299" y="1206"/>
                  </a:cubicBezTo>
                  <a:cubicBezTo>
                    <a:pt x="1354" y="1568"/>
                    <a:pt x="1354" y="1568"/>
                    <a:pt x="1354" y="1568"/>
                  </a:cubicBezTo>
                  <a:cubicBezTo>
                    <a:pt x="762" y="1568"/>
                    <a:pt x="762" y="1568"/>
                    <a:pt x="762" y="1568"/>
                  </a:cubicBezTo>
                  <a:cubicBezTo>
                    <a:pt x="559" y="1951"/>
                    <a:pt x="559" y="1951"/>
                    <a:pt x="559" y="1951"/>
                  </a:cubicBezTo>
                  <a:cubicBezTo>
                    <a:pt x="77" y="1951"/>
                    <a:pt x="77" y="1951"/>
                    <a:pt x="77" y="1951"/>
                  </a:cubicBezTo>
                  <a:cubicBezTo>
                    <a:pt x="266" y="1568"/>
                    <a:pt x="266" y="1568"/>
                    <a:pt x="266" y="1568"/>
                  </a:cubicBezTo>
                  <a:cubicBezTo>
                    <a:pt x="0" y="1568"/>
                    <a:pt x="0" y="1568"/>
                    <a:pt x="0" y="1568"/>
                  </a:cubicBezTo>
                  <a:cubicBezTo>
                    <a:pt x="186" y="1206"/>
                    <a:pt x="186" y="1206"/>
                    <a:pt x="186" y="1206"/>
                  </a:cubicBezTo>
                  <a:cubicBezTo>
                    <a:pt x="458" y="1206"/>
                    <a:pt x="458" y="1206"/>
                    <a:pt x="458" y="1206"/>
                  </a:cubicBezTo>
                  <a:cubicBezTo>
                    <a:pt x="1095" y="0"/>
                    <a:pt x="1095" y="0"/>
                    <a:pt x="1095" y="0"/>
                  </a:cubicBezTo>
                  <a:lnTo>
                    <a:pt x="1632" y="0"/>
                  </a:lnTo>
                  <a:close/>
                  <a:moveTo>
                    <a:pt x="4719" y="452"/>
                  </a:moveTo>
                  <a:cubicBezTo>
                    <a:pt x="4457" y="1951"/>
                    <a:pt x="4457" y="1951"/>
                    <a:pt x="4457" y="1951"/>
                  </a:cubicBezTo>
                  <a:cubicBezTo>
                    <a:pt x="4025" y="1951"/>
                    <a:pt x="4025" y="1951"/>
                    <a:pt x="4025" y="1951"/>
                  </a:cubicBezTo>
                  <a:cubicBezTo>
                    <a:pt x="3699" y="1198"/>
                    <a:pt x="3699" y="1198"/>
                    <a:pt x="3699" y="1198"/>
                  </a:cubicBezTo>
                  <a:cubicBezTo>
                    <a:pt x="3649" y="1447"/>
                    <a:pt x="3610" y="1701"/>
                    <a:pt x="3566" y="1951"/>
                  </a:cubicBezTo>
                  <a:cubicBezTo>
                    <a:pt x="3130" y="1951"/>
                    <a:pt x="3130" y="1951"/>
                    <a:pt x="3130" y="1951"/>
                  </a:cubicBezTo>
                  <a:cubicBezTo>
                    <a:pt x="3147" y="1836"/>
                    <a:pt x="3170" y="1718"/>
                    <a:pt x="3180" y="1605"/>
                  </a:cubicBezTo>
                  <a:cubicBezTo>
                    <a:pt x="3040" y="1853"/>
                    <a:pt x="2788" y="1998"/>
                    <a:pt x="2507" y="1994"/>
                  </a:cubicBezTo>
                  <a:cubicBezTo>
                    <a:pt x="2302" y="1991"/>
                    <a:pt x="2051" y="1863"/>
                    <a:pt x="1937" y="1695"/>
                  </a:cubicBezTo>
                  <a:cubicBezTo>
                    <a:pt x="1825" y="912"/>
                    <a:pt x="1825" y="912"/>
                    <a:pt x="1825" y="912"/>
                  </a:cubicBezTo>
                  <a:cubicBezTo>
                    <a:pt x="1925" y="649"/>
                    <a:pt x="2198" y="444"/>
                    <a:pt x="2478" y="421"/>
                  </a:cubicBezTo>
                  <a:cubicBezTo>
                    <a:pt x="2762" y="405"/>
                    <a:pt x="3005" y="526"/>
                    <a:pt x="3170" y="762"/>
                  </a:cubicBezTo>
                  <a:cubicBezTo>
                    <a:pt x="3229" y="848"/>
                    <a:pt x="3261" y="945"/>
                    <a:pt x="3282" y="1046"/>
                  </a:cubicBezTo>
                  <a:cubicBezTo>
                    <a:pt x="3388" y="452"/>
                    <a:pt x="3388" y="452"/>
                    <a:pt x="3388" y="452"/>
                  </a:cubicBezTo>
                  <a:cubicBezTo>
                    <a:pt x="3812" y="452"/>
                    <a:pt x="3812" y="452"/>
                    <a:pt x="3812" y="452"/>
                  </a:cubicBezTo>
                  <a:cubicBezTo>
                    <a:pt x="4146" y="1210"/>
                    <a:pt x="4146" y="1210"/>
                    <a:pt x="4146" y="1210"/>
                  </a:cubicBezTo>
                  <a:cubicBezTo>
                    <a:pt x="4193" y="959"/>
                    <a:pt x="4238" y="706"/>
                    <a:pt x="4279" y="452"/>
                  </a:cubicBezTo>
                  <a:lnTo>
                    <a:pt x="4719" y="452"/>
                  </a:lnTo>
                  <a:close/>
                  <a:moveTo>
                    <a:pt x="2774" y="933"/>
                  </a:moveTo>
                  <a:cubicBezTo>
                    <a:pt x="2689" y="827"/>
                    <a:pt x="2553" y="794"/>
                    <a:pt x="2430" y="835"/>
                  </a:cubicBezTo>
                  <a:cubicBezTo>
                    <a:pt x="2325" y="863"/>
                    <a:pt x="2244" y="977"/>
                    <a:pt x="2209" y="1071"/>
                  </a:cubicBezTo>
                  <a:cubicBezTo>
                    <a:pt x="2147" y="1234"/>
                    <a:pt x="2218" y="1458"/>
                    <a:pt x="2331" y="1528"/>
                  </a:cubicBezTo>
                  <a:cubicBezTo>
                    <a:pt x="2407" y="1575"/>
                    <a:pt x="2496" y="1600"/>
                    <a:pt x="2587" y="1573"/>
                  </a:cubicBezTo>
                  <a:cubicBezTo>
                    <a:pt x="2679" y="1543"/>
                    <a:pt x="2769" y="1469"/>
                    <a:pt x="2810" y="1376"/>
                  </a:cubicBezTo>
                  <a:cubicBezTo>
                    <a:pt x="2869" y="1245"/>
                    <a:pt x="2880" y="1046"/>
                    <a:pt x="2774" y="9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905" y="4129"/>
              <a:ext cx="29" cy="47"/>
            </a:xfrm>
            <a:custGeom>
              <a:avLst/>
              <a:gdLst>
                <a:gd name="T0" fmla="*/ 0 w 29"/>
                <a:gd name="T1" fmla="*/ 47 h 47"/>
                <a:gd name="T2" fmla="*/ 0 w 29"/>
                <a:gd name="T3" fmla="*/ 0 h 47"/>
                <a:gd name="T4" fmla="*/ 26 w 29"/>
                <a:gd name="T5" fmla="*/ 0 h 47"/>
                <a:gd name="T6" fmla="*/ 26 w 29"/>
                <a:gd name="T7" fmla="*/ 6 h 47"/>
                <a:gd name="T8" fmla="*/ 10 w 29"/>
                <a:gd name="T9" fmla="*/ 6 h 47"/>
                <a:gd name="T10" fmla="*/ 10 w 29"/>
                <a:gd name="T11" fmla="*/ 19 h 47"/>
                <a:gd name="T12" fmla="*/ 26 w 29"/>
                <a:gd name="T13" fmla="*/ 19 h 47"/>
                <a:gd name="T14" fmla="*/ 26 w 29"/>
                <a:gd name="T15" fmla="*/ 25 h 47"/>
                <a:gd name="T16" fmla="*/ 10 w 29"/>
                <a:gd name="T17" fmla="*/ 25 h 47"/>
                <a:gd name="T18" fmla="*/ 10 w 29"/>
                <a:gd name="T19" fmla="*/ 41 h 47"/>
                <a:gd name="T20" fmla="*/ 29 w 29"/>
                <a:gd name="T21" fmla="*/ 41 h 47"/>
                <a:gd name="T22" fmla="*/ 29 w 29"/>
                <a:gd name="T23" fmla="*/ 47 h 47"/>
                <a:gd name="T24" fmla="*/ 0 w 29"/>
                <a:gd name="T2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47">
                  <a:moveTo>
                    <a:pt x="0" y="47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10" y="6"/>
                  </a:lnTo>
                  <a:lnTo>
                    <a:pt x="10" y="19"/>
                  </a:lnTo>
                  <a:lnTo>
                    <a:pt x="26" y="19"/>
                  </a:lnTo>
                  <a:lnTo>
                    <a:pt x="26" y="25"/>
                  </a:lnTo>
                  <a:lnTo>
                    <a:pt x="10" y="25"/>
                  </a:lnTo>
                  <a:lnTo>
                    <a:pt x="10" y="41"/>
                  </a:lnTo>
                  <a:lnTo>
                    <a:pt x="29" y="41"/>
                  </a:lnTo>
                  <a:lnTo>
                    <a:pt x="29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942" y="4141"/>
              <a:ext cx="52" cy="35"/>
            </a:xfrm>
            <a:custGeom>
              <a:avLst/>
              <a:gdLst>
                <a:gd name="T0" fmla="*/ 356 w 430"/>
                <a:gd name="T1" fmla="*/ 285 h 285"/>
                <a:gd name="T2" fmla="*/ 356 w 430"/>
                <a:gd name="T3" fmla="*/ 127 h 285"/>
                <a:gd name="T4" fmla="*/ 347 w 430"/>
                <a:gd name="T5" fmla="*/ 72 h 285"/>
                <a:gd name="T6" fmla="*/ 307 w 430"/>
                <a:gd name="T7" fmla="*/ 50 h 285"/>
                <a:gd name="T8" fmla="*/ 259 w 430"/>
                <a:gd name="T9" fmla="*/ 83 h 285"/>
                <a:gd name="T10" fmla="*/ 252 w 430"/>
                <a:gd name="T11" fmla="*/ 129 h 285"/>
                <a:gd name="T12" fmla="*/ 252 w 430"/>
                <a:gd name="T13" fmla="*/ 285 h 285"/>
                <a:gd name="T14" fmla="*/ 177 w 430"/>
                <a:gd name="T15" fmla="*/ 285 h 285"/>
                <a:gd name="T16" fmla="*/ 177 w 430"/>
                <a:gd name="T17" fmla="*/ 129 h 285"/>
                <a:gd name="T18" fmla="*/ 170 w 430"/>
                <a:gd name="T19" fmla="*/ 75 h 285"/>
                <a:gd name="T20" fmla="*/ 131 w 430"/>
                <a:gd name="T21" fmla="*/ 51 h 285"/>
                <a:gd name="T22" fmla="*/ 80 w 430"/>
                <a:gd name="T23" fmla="*/ 87 h 285"/>
                <a:gd name="T24" fmla="*/ 74 w 430"/>
                <a:gd name="T25" fmla="*/ 134 h 285"/>
                <a:gd name="T26" fmla="*/ 74 w 430"/>
                <a:gd name="T27" fmla="*/ 285 h 285"/>
                <a:gd name="T28" fmla="*/ 0 w 430"/>
                <a:gd name="T29" fmla="*/ 285 h 285"/>
                <a:gd name="T30" fmla="*/ 0 w 430"/>
                <a:gd name="T31" fmla="*/ 7 h 285"/>
                <a:gd name="T32" fmla="*/ 74 w 430"/>
                <a:gd name="T33" fmla="*/ 7 h 285"/>
                <a:gd name="T34" fmla="*/ 74 w 430"/>
                <a:gd name="T35" fmla="*/ 47 h 285"/>
                <a:gd name="T36" fmla="*/ 161 w 430"/>
                <a:gd name="T37" fmla="*/ 0 h 285"/>
                <a:gd name="T38" fmla="*/ 241 w 430"/>
                <a:gd name="T39" fmla="*/ 51 h 285"/>
                <a:gd name="T40" fmla="*/ 333 w 430"/>
                <a:gd name="T41" fmla="*/ 0 h 285"/>
                <a:gd name="T42" fmla="*/ 418 w 430"/>
                <a:gd name="T43" fmla="*/ 45 h 285"/>
                <a:gd name="T44" fmla="*/ 430 w 430"/>
                <a:gd name="T45" fmla="*/ 121 h 285"/>
                <a:gd name="T46" fmla="*/ 430 w 430"/>
                <a:gd name="T47" fmla="*/ 285 h 285"/>
                <a:gd name="T48" fmla="*/ 356 w 430"/>
                <a:gd name="T4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0" h="285">
                  <a:moveTo>
                    <a:pt x="356" y="285"/>
                  </a:moveTo>
                  <a:cubicBezTo>
                    <a:pt x="356" y="127"/>
                    <a:pt x="356" y="127"/>
                    <a:pt x="356" y="127"/>
                  </a:cubicBezTo>
                  <a:cubicBezTo>
                    <a:pt x="356" y="99"/>
                    <a:pt x="354" y="85"/>
                    <a:pt x="347" y="72"/>
                  </a:cubicBezTo>
                  <a:cubicBezTo>
                    <a:pt x="339" y="59"/>
                    <a:pt x="325" y="50"/>
                    <a:pt x="307" y="50"/>
                  </a:cubicBezTo>
                  <a:cubicBezTo>
                    <a:pt x="286" y="50"/>
                    <a:pt x="268" y="62"/>
                    <a:pt x="259" y="83"/>
                  </a:cubicBezTo>
                  <a:cubicBezTo>
                    <a:pt x="254" y="93"/>
                    <a:pt x="252" y="104"/>
                    <a:pt x="252" y="129"/>
                  </a:cubicBezTo>
                  <a:cubicBezTo>
                    <a:pt x="252" y="285"/>
                    <a:pt x="252" y="285"/>
                    <a:pt x="252" y="285"/>
                  </a:cubicBezTo>
                  <a:cubicBezTo>
                    <a:pt x="177" y="285"/>
                    <a:pt x="177" y="285"/>
                    <a:pt x="177" y="285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77" y="100"/>
                    <a:pt x="175" y="86"/>
                    <a:pt x="170" y="75"/>
                  </a:cubicBezTo>
                  <a:cubicBezTo>
                    <a:pt x="163" y="60"/>
                    <a:pt x="150" y="51"/>
                    <a:pt x="131" y="51"/>
                  </a:cubicBezTo>
                  <a:cubicBezTo>
                    <a:pt x="104" y="51"/>
                    <a:pt x="87" y="65"/>
                    <a:pt x="80" y="87"/>
                  </a:cubicBezTo>
                  <a:cubicBezTo>
                    <a:pt x="76" y="99"/>
                    <a:pt x="74" y="115"/>
                    <a:pt x="74" y="134"/>
                  </a:cubicBezTo>
                  <a:cubicBezTo>
                    <a:pt x="74" y="285"/>
                    <a:pt x="74" y="285"/>
                    <a:pt x="74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93" y="17"/>
                    <a:pt x="123" y="0"/>
                    <a:pt x="161" y="0"/>
                  </a:cubicBezTo>
                  <a:cubicBezTo>
                    <a:pt x="200" y="0"/>
                    <a:pt x="227" y="17"/>
                    <a:pt x="241" y="51"/>
                  </a:cubicBezTo>
                  <a:cubicBezTo>
                    <a:pt x="262" y="17"/>
                    <a:pt x="295" y="0"/>
                    <a:pt x="333" y="0"/>
                  </a:cubicBezTo>
                  <a:cubicBezTo>
                    <a:pt x="373" y="0"/>
                    <a:pt x="403" y="17"/>
                    <a:pt x="418" y="45"/>
                  </a:cubicBezTo>
                  <a:cubicBezTo>
                    <a:pt x="427" y="63"/>
                    <a:pt x="430" y="77"/>
                    <a:pt x="430" y="121"/>
                  </a:cubicBezTo>
                  <a:cubicBezTo>
                    <a:pt x="430" y="285"/>
                    <a:pt x="430" y="285"/>
                    <a:pt x="430" y="285"/>
                  </a:cubicBezTo>
                  <a:lnTo>
                    <a:pt x="356" y="2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5004" y="4141"/>
              <a:ext cx="36" cy="52"/>
            </a:xfrm>
            <a:custGeom>
              <a:avLst/>
              <a:gdLst>
                <a:gd name="T0" fmla="*/ 73 w 291"/>
                <a:gd name="T1" fmla="*/ 243 h 423"/>
                <a:gd name="T2" fmla="*/ 73 w 291"/>
                <a:gd name="T3" fmla="*/ 423 h 423"/>
                <a:gd name="T4" fmla="*/ 0 w 291"/>
                <a:gd name="T5" fmla="*/ 423 h 423"/>
                <a:gd name="T6" fmla="*/ 0 w 291"/>
                <a:gd name="T7" fmla="*/ 7 h 423"/>
                <a:gd name="T8" fmla="*/ 73 w 291"/>
                <a:gd name="T9" fmla="*/ 7 h 423"/>
                <a:gd name="T10" fmla="*/ 73 w 291"/>
                <a:gd name="T11" fmla="*/ 51 h 423"/>
                <a:gd name="T12" fmla="*/ 167 w 291"/>
                <a:gd name="T13" fmla="*/ 0 h 423"/>
                <a:gd name="T14" fmla="*/ 291 w 291"/>
                <a:gd name="T15" fmla="*/ 140 h 423"/>
                <a:gd name="T16" fmla="*/ 159 w 291"/>
                <a:gd name="T17" fmla="*/ 291 h 423"/>
                <a:gd name="T18" fmla="*/ 73 w 291"/>
                <a:gd name="T19" fmla="*/ 243 h 423"/>
                <a:gd name="T20" fmla="*/ 212 w 291"/>
                <a:gd name="T21" fmla="*/ 142 h 423"/>
                <a:gd name="T22" fmla="*/ 145 w 291"/>
                <a:gd name="T23" fmla="*/ 43 h 423"/>
                <a:gd name="T24" fmla="*/ 73 w 291"/>
                <a:gd name="T25" fmla="*/ 147 h 423"/>
                <a:gd name="T26" fmla="*/ 141 w 291"/>
                <a:gd name="T27" fmla="*/ 248 h 423"/>
                <a:gd name="T28" fmla="*/ 212 w 291"/>
                <a:gd name="T29" fmla="*/ 14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423">
                  <a:moveTo>
                    <a:pt x="73" y="243"/>
                  </a:moveTo>
                  <a:cubicBezTo>
                    <a:pt x="73" y="423"/>
                    <a:pt x="73" y="423"/>
                    <a:pt x="73" y="4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98" y="17"/>
                    <a:pt x="126" y="0"/>
                    <a:pt x="167" y="0"/>
                  </a:cubicBezTo>
                  <a:cubicBezTo>
                    <a:pt x="238" y="0"/>
                    <a:pt x="291" y="56"/>
                    <a:pt x="291" y="140"/>
                  </a:cubicBezTo>
                  <a:cubicBezTo>
                    <a:pt x="291" y="224"/>
                    <a:pt x="236" y="291"/>
                    <a:pt x="159" y="291"/>
                  </a:cubicBezTo>
                  <a:cubicBezTo>
                    <a:pt x="125" y="291"/>
                    <a:pt x="96" y="276"/>
                    <a:pt x="73" y="243"/>
                  </a:cubicBezTo>
                  <a:close/>
                  <a:moveTo>
                    <a:pt x="212" y="142"/>
                  </a:moveTo>
                  <a:cubicBezTo>
                    <a:pt x="212" y="79"/>
                    <a:pt x="181" y="43"/>
                    <a:pt x="145" y="43"/>
                  </a:cubicBezTo>
                  <a:cubicBezTo>
                    <a:pt x="110" y="43"/>
                    <a:pt x="73" y="73"/>
                    <a:pt x="73" y="147"/>
                  </a:cubicBezTo>
                  <a:cubicBezTo>
                    <a:pt x="73" y="206"/>
                    <a:pt x="97" y="248"/>
                    <a:pt x="141" y="248"/>
                  </a:cubicBezTo>
                  <a:cubicBezTo>
                    <a:pt x="189" y="248"/>
                    <a:pt x="212" y="196"/>
                    <a:pt x="212" y="1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5045" y="4141"/>
              <a:ext cx="36" cy="36"/>
            </a:xfrm>
            <a:custGeom>
              <a:avLst/>
              <a:gdLst>
                <a:gd name="T0" fmla="*/ 0 w 294"/>
                <a:gd name="T1" fmla="*/ 143 h 291"/>
                <a:gd name="T2" fmla="*/ 148 w 294"/>
                <a:gd name="T3" fmla="*/ 0 h 291"/>
                <a:gd name="T4" fmla="*/ 294 w 294"/>
                <a:gd name="T5" fmla="*/ 143 h 291"/>
                <a:gd name="T6" fmla="*/ 147 w 294"/>
                <a:gd name="T7" fmla="*/ 291 h 291"/>
                <a:gd name="T8" fmla="*/ 0 w 294"/>
                <a:gd name="T9" fmla="*/ 143 h 291"/>
                <a:gd name="T10" fmla="*/ 217 w 294"/>
                <a:gd name="T11" fmla="*/ 145 h 291"/>
                <a:gd name="T12" fmla="*/ 147 w 294"/>
                <a:gd name="T13" fmla="*/ 38 h 291"/>
                <a:gd name="T14" fmla="*/ 77 w 294"/>
                <a:gd name="T15" fmla="*/ 145 h 291"/>
                <a:gd name="T16" fmla="*/ 147 w 294"/>
                <a:gd name="T17" fmla="*/ 253 h 291"/>
                <a:gd name="T18" fmla="*/ 217 w 294"/>
                <a:gd name="T19" fmla="*/ 14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1">
                  <a:moveTo>
                    <a:pt x="0" y="143"/>
                  </a:moveTo>
                  <a:cubicBezTo>
                    <a:pt x="0" y="57"/>
                    <a:pt x="64" y="0"/>
                    <a:pt x="148" y="0"/>
                  </a:cubicBezTo>
                  <a:cubicBezTo>
                    <a:pt x="230" y="0"/>
                    <a:pt x="294" y="59"/>
                    <a:pt x="294" y="143"/>
                  </a:cubicBezTo>
                  <a:cubicBezTo>
                    <a:pt x="294" y="235"/>
                    <a:pt x="226" y="291"/>
                    <a:pt x="147" y="291"/>
                  </a:cubicBezTo>
                  <a:cubicBezTo>
                    <a:pt x="68" y="291"/>
                    <a:pt x="0" y="236"/>
                    <a:pt x="0" y="143"/>
                  </a:cubicBezTo>
                  <a:close/>
                  <a:moveTo>
                    <a:pt x="217" y="145"/>
                  </a:moveTo>
                  <a:cubicBezTo>
                    <a:pt x="217" y="76"/>
                    <a:pt x="188" y="38"/>
                    <a:pt x="147" y="38"/>
                  </a:cubicBezTo>
                  <a:cubicBezTo>
                    <a:pt x="107" y="38"/>
                    <a:pt x="77" y="78"/>
                    <a:pt x="77" y="145"/>
                  </a:cubicBezTo>
                  <a:cubicBezTo>
                    <a:pt x="77" y="214"/>
                    <a:pt x="109" y="253"/>
                    <a:pt x="147" y="253"/>
                  </a:cubicBezTo>
                  <a:cubicBezTo>
                    <a:pt x="185" y="253"/>
                    <a:pt x="217" y="215"/>
                    <a:pt x="217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083" y="4141"/>
              <a:ext cx="55" cy="35"/>
            </a:xfrm>
            <a:custGeom>
              <a:avLst/>
              <a:gdLst>
                <a:gd name="T0" fmla="*/ 42 w 55"/>
                <a:gd name="T1" fmla="*/ 35 h 35"/>
                <a:gd name="T2" fmla="*/ 36 w 55"/>
                <a:gd name="T3" fmla="*/ 35 h 35"/>
                <a:gd name="T4" fmla="*/ 27 w 55"/>
                <a:gd name="T5" fmla="*/ 12 h 35"/>
                <a:gd name="T6" fmla="*/ 19 w 55"/>
                <a:gd name="T7" fmla="*/ 35 h 35"/>
                <a:gd name="T8" fmla="*/ 12 w 55"/>
                <a:gd name="T9" fmla="*/ 35 h 35"/>
                <a:gd name="T10" fmla="*/ 0 w 55"/>
                <a:gd name="T11" fmla="*/ 2 h 35"/>
                <a:gd name="T12" fmla="*/ 9 w 55"/>
                <a:gd name="T13" fmla="*/ 0 h 35"/>
                <a:gd name="T14" fmla="*/ 17 w 55"/>
                <a:gd name="T15" fmla="*/ 24 h 35"/>
                <a:gd name="T16" fmla="*/ 26 w 55"/>
                <a:gd name="T17" fmla="*/ 1 h 35"/>
                <a:gd name="T18" fmla="*/ 32 w 55"/>
                <a:gd name="T19" fmla="*/ 1 h 35"/>
                <a:gd name="T20" fmla="*/ 40 w 55"/>
                <a:gd name="T21" fmla="*/ 24 h 35"/>
                <a:gd name="T22" fmla="*/ 48 w 55"/>
                <a:gd name="T23" fmla="*/ 0 h 35"/>
                <a:gd name="T24" fmla="*/ 55 w 55"/>
                <a:gd name="T25" fmla="*/ 2 h 35"/>
                <a:gd name="T26" fmla="*/ 42 w 55"/>
                <a:gd name="T2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5">
                  <a:moveTo>
                    <a:pt x="42" y="35"/>
                  </a:moveTo>
                  <a:lnTo>
                    <a:pt x="36" y="35"/>
                  </a:lnTo>
                  <a:lnTo>
                    <a:pt x="27" y="12"/>
                  </a:lnTo>
                  <a:lnTo>
                    <a:pt x="19" y="35"/>
                  </a:lnTo>
                  <a:lnTo>
                    <a:pt x="12" y="35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24"/>
                  </a:lnTo>
                  <a:lnTo>
                    <a:pt x="26" y="1"/>
                  </a:lnTo>
                  <a:lnTo>
                    <a:pt x="32" y="1"/>
                  </a:lnTo>
                  <a:lnTo>
                    <a:pt x="40" y="24"/>
                  </a:lnTo>
                  <a:lnTo>
                    <a:pt x="48" y="0"/>
                  </a:lnTo>
                  <a:lnTo>
                    <a:pt x="55" y="2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41" y="4141"/>
              <a:ext cx="32" cy="36"/>
            </a:xfrm>
            <a:custGeom>
              <a:avLst/>
              <a:gdLst>
                <a:gd name="T0" fmla="*/ 259 w 262"/>
                <a:gd name="T1" fmla="*/ 259 h 291"/>
                <a:gd name="T2" fmla="*/ 149 w 262"/>
                <a:gd name="T3" fmla="*/ 291 h 291"/>
                <a:gd name="T4" fmla="*/ 53 w 262"/>
                <a:gd name="T5" fmla="*/ 259 h 291"/>
                <a:gd name="T6" fmla="*/ 0 w 262"/>
                <a:gd name="T7" fmla="*/ 140 h 291"/>
                <a:gd name="T8" fmla="*/ 49 w 262"/>
                <a:gd name="T9" fmla="*/ 30 h 291"/>
                <a:gd name="T10" fmla="*/ 141 w 262"/>
                <a:gd name="T11" fmla="*/ 0 h 291"/>
                <a:gd name="T12" fmla="*/ 234 w 262"/>
                <a:gd name="T13" fmla="*/ 41 h 291"/>
                <a:gd name="T14" fmla="*/ 262 w 262"/>
                <a:gd name="T15" fmla="*/ 132 h 291"/>
                <a:gd name="T16" fmla="*/ 262 w 262"/>
                <a:gd name="T17" fmla="*/ 152 h 291"/>
                <a:gd name="T18" fmla="*/ 78 w 262"/>
                <a:gd name="T19" fmla="*/ 152 h 291"/>
                <a:gd name="T20" fmla="*/ 164 w 262"/>
                <a:gd name="T21" fmla="*/ 244 h 291"/>
                <a:gd name="T22" fmla="*/ 237 w 262"/>
                <a:gd name="T23" fmla="*/ 219 h 291"/>
                <a:gd name="T24" fmla="*/ 259 w 262"/>
                <a:gd name="T25" fmla="*/ 259 h 291"/>
                <a:gd name="T26" fmla="*/ 196 w 262"/>
                <a:gd name="T27" fmla="*/ 107 h 291"/>
                <a:gd name="T28" fmla="*/ 141 w 262"/>
                <a:gd name="T29" fmla="*/ 37 h 291"/>
                <a:gd name="T30" fmla="*/ 79 w 262"/>
                <a:gd name="T31" fmla="*/ 114 h 291"/>
                <a:gd name="T32" fmla="*/ 196 w 262"/>
                <a:gd name="T33" fmla="*/ 114 h 291"/>
                <a:gd name="T34" fmla="*/ 196 w 262"/>
                <a:gd name="T35" fmla="*/ 10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2" h="291">
                  <a:moveTo>
                    <a:pt x="259" y="259"/>
                  </a:moveTo>
                  <a:cubicBezTo>
                    <a:pt x="225" y="281"/>
                    <a:pt x="187" y="291"/>
                    <a:pt x="149" y="291"/>
                  </a:cubicBezTo>
                  <a:cubicBezTo>
                    <a:pt x="110" y="291"/>
                    <a:pt x="78" y="281"/>
                    <a:pt x="53" y="259"/>
                  </a:cubicBezTo>
                  <a:cubicBezTo>
                    <a:pt x="18" y="232"/>
                    <a:pt x="0" y="188"/>
                    <a:pt x="0" y="140"/>
                  </a:cubicBezTo>
                  <a:cubicBezTo>
                    <a:pt x="0" y="96"/>
                    <a:pt x="18" y="55"/>
                    <a:pt x="49" y="30"/>
                  </a:cubicBezTo>
                  <a:cubicBezTo>
                    <a:pt x="73" y="11"/>
                    <a:pt x="104" y="0"/>
                    <a:pt x="141" y="0"/>
                  </a:cubicBezTo>
                  <a:cubicBezTo>
                    <a:pt x="183" y="0"/>
                    <a:pt x="214" y="14"/>
                    <a:pt x="234" y="41"/>
                  </a:cubicBezTo>
                  <a:cubicBezTo>
                    <a:pt x="253" y="65"/>
                    <a:pt x="262" y="97"/>
                    <a:pt x="262" y="132"/>
                  </a:cubicBezTo>
                  <a:cubicBezTo>
                    <a:pt x="262" y="137"/>
                    <a:pt x="262" y="144"/>
                    <a:pt x="262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9" y="208"/>
                    <a:pt x="110" y="244"/>
                    <a:pt x="164" y="244"/>
                  </a:cubicBezTo>
                  <a:cubicBezTo>
                    <a:pt x="188" y="244"/>
                    <a:pt x="215" y="234"/>
                    <a:pt x="237" y="219"/>
                  </a:cubicBezTo>
                  <a:lnTo>
                    <a:pt x="259" y="259"/>
                  </a:lnTo>
                  <a:close/>
                  <a:moveTo>
                    <a:pt x="196" y="107"/>
                  </a:moveTo>
                  <a:cubicBezTo>
                    <a:pt x="196" y="66"/>
                    <a:pt x="177" y="37"/>
                    <a:pt x="141" y="37"/>
                  </a:cubicBezTo>
                  <a:cubicBezTo>
                    <a:pt x="105" y="37"/>
                    <a:pt x="81" y="62"/>
                    <a:pt x="79" y="114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196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81" y="4141"/>
              <a:ext cx="23" cy="35"/>
            </a:xfrm>
            <a:custGeom>
              <a:avLst/>
              <a:gdLst>
                <a:gd name="T0" fmla="*/ 166 w 190"/>
                <a:gd name="T1" fmla="*/ 77 h 285"/>
                <a:gd name="T2" fmla="*/ 130 w 190"/>
                <a:gd name="T3" fmla="*/ 66 h 285"/>
                <a:gd name="T4" fmla="*/ 82 w 190"/>
                <a:gd name="T5" fmla="*/ 107 h 285"/>
                <a:gd name="T6" fmla="*/ 74 w 190"/>
                <a:gd name="T7" fmla="*/ 171 h 285"/>
                <a:gd name="T8" fmla="*/ 74 w 190"/>
                <a:gd name="T9" fmla="*/ 285 h 285"/>
                <a:gd name="T10" fmla="*/ 0 w 190"/>
                <a:gd name="T11" fmla="*/ 285 h 285"/>
                <a:gd name="T12" fmla="*/ 0 w 190"/>
                <a:gd name="T13" fmla="*/ 7 h 285"/>
                <a:gd name="T14" fmla="*/ 74 w 190"/>
                <a:gd name="T15" fmla="*/ 7 h 285"/>
                <a:gd name="T16" fmla="*/ 74 w 190"/>
                <a:gd name="T17" fmla="*/ 61 h 285"/>
                <a:gd name="T18" fmla="*/ 80 w 190"/>
                <a:gd name="T19" fmla="*/ 47 h 285"/>
                <a:gd name="T20" fmla="*/ 138 w 190"/>
                <a:gd name="T21" fmla="*/ 0 h 285"/>
                <a:gd name="T22" fmla="*/ 190 w 190"/>
                <a:gd name="T23" fmla="*/ 23 h 285"/>
                <a:gd name="T24" fmla="*/ 166 w 190"/>
                <a:gd name="T25" fmla="*/ 7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285">
                  <a:moveTo>
                    <a:pt x="166" y="77"/>
                  </a:moveTo>
                  <a:cubicBezTo>
                    <a:pt x="154" y="69"/>
                    <a:pt x="141" y="66"/>
                    <a:pt x="130" y="66"/>
                  </a:cubicBezTo>
                  <a:cubicBezTo>
                    <a:pt x="108" y="66"/>
                    <a:pt x="90" y="81"/>
                    <a:pt x="82" y="107"/>
                  </a:cubicBezTo>
                  <a:cubicBezTo>
                    <a:pt x="76" y="122"/>
                    <a:pt x="74" y="139"/>
                    <a:pt x="74" y="171"/>
                  </a:cubicBezTo>
                  <a:cubicBezTo>
                    <a:pt x="74" y="285"/>
                    <a:pt x="74" y="285"/>
                    <a:pt x="74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6"/>
                    <a:pt x="79" y="51"/>
                    <a:pt x="80" y="47"/>
                  </a:cubicBezTo>
                  <a:cubicBezTo>
                    <a:pt x="92" y="20"/>
                    <a:pt x="110" y="0"/>
                    <a:pt x="138" y="0"/>
                  </a:cubicBezTo>
                  <a:cubicBezTo>
                    <a:pt x="154" y="0"/>
                    <a:pt x="171" y="7"/>
                    <a:pt x="190" y="23"/>
                  </a:cubicBezTo>
                  <a:lnTo>
                    <a:pt x="166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224" y="4129"/>
              <a:ext cx="35" cy="48"/>
            </a:xfrm>
            <a:custGeom>
              <a:avLst/>
              <a:gdLst>
                <a:gd name="T0" fmla="*/ 208 w 287"/>
                <a:gd name="T1" fmla="*/ 395 h 395"/>
                <a:gd name="T2" fmla="*/ 129 w 287"/>
                <a:gd name="T3" fmla="*/ 229 h 395"/>
                <a:gd name="T4" fmla="*/ 78 w 287"/>
                <a:gd name="T5" fmla="*/ 229 h 395"/>
                <a:gd name="T6" fmla="*/ 78 w 287"/>
                <a:gd name="T7" fmla="*/ 389 h 395"/>
                <a:gd name="T8" fmla="*/ 0 w 287"/>
                <a:gd name="T9" fmla="*/ 389 h 395"/>
                <a:gd name="T10" fmla="*/ 0 w 287"/>
                <a:gd name="T11" fmla="*/ 0 h 395"/>
                <a:gd name="T12" fmla="*/ 111 w 287"/>
                <a:gd name="T13" fmla="*/ 0 h 395"/>
                <a:gd name="T14" fmla="*/ 221 w 287"/>
                <a:gd name="T15" fmla="*/ 23 h 395"/>
                <a:gd name="T16" fmla="*/ 262 w 287"/>
                <a:gd name="T17" fmla="*/ 108 h 395"/>
                <a:gd name="T18" fmla="*/ 194 w 287"/>
                <a:gd name="T19" fmla="*/ 215 h 395"/>
                <a:gd name="T20" fmla="*/ 287 w 287"/>
                <a:gd name="T21" fmla="*/ 381 h 395"/>
                <a:gd name="T22" fmla="*/ 208 w 287"/>
                <a:gd name="T23" fmla="*/ 395 h 395"/>
                <a:gd name="T24" fmla="*/ 168 w 287"/>
                <a:gd name="T25" fmla="*/ 65 h 395"/>
                <a:gd name="T26" fmla="*/ 104 w 287"/>
                <a:gd name="T27" fmla="*/ 49 h 395"/>
                <a:gd name="T28" fmla="*/ 78 w 287"/>
                <a:gd name="T29" fmla="*/ 49 h 395"/>
                <a:gd name="T30" fmla="*/ 78 w 287"/>
                <a:gd name="T31" fmla="*/ 183 h 395"/>
                <a:gd name="T32" fmla="*/ 112 w 287"/>
                <a:gd name="T33" fmla="*/ 183 h 395"/>
                <a:gd name="T34" fmla="*/ 171 w 287"/>
                <a:gd name="T35" fmla="*/ 163 h 395"/>
                <a:gd name="T36" fmla="*/ 188 w 287"/>
                <a:gd name="T37" fmla="*/ 113 h 395"/>
                <a:gd name="T38" fmla="*/ 168 w 287"/>
                <a:gd name="T39" fmla="*/ 6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" h="395">
                  <a:moveTo>
                    <a:pt x="208" y="395"/>
                  </a:moveTo>
                  <a:cubicBezTo>
                    <a:pt x="129" y="229"/>
                    <a:pt x="129" y="229"/>
                    <a:pt x="129" y="229"/>
                  </a:cubicBezTo>
                  <a:cubicBezTo>
                    <a:pt x="78" y="229"/>
                    <a:pt x="78" y="229"/>
                    <a:pt x="78" y="229"/>
                  </a:cubicBezTo>
                  <a:cubicBezTo>
                    <a:pt x="78" y="389"/>
                    <a:pt x="78" y="389"/>
                    <a:pt x="7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67" y="0"/>
                    <a:pt x="197" y="6"/>
                    <a:pt x="221" y="23"/>
                  </a:cubicBezTo>
                  <a:cubicBezTo>
                    <a:pt x="247" y="41"/>
                    <a:pt x="262" y="72"/>
                    <a:pt x="262" y="108"/>
                  </a:cubicBezTo>
                  <a:cubicBezTo>
                    <a:pt x="262" y="156"/>
                    <a:pt x="234" y="194"/>
                    <a:pt x="194" y="215"/>
                  </a:cubicBezTo>
                  <a:cubicBezTo>
                    <a:pt x="287" y="381"/>
                    <a:pt x="287" y="381"/>
                    <a:pt x="287" y="381"/>
                  </a:cubicBezTo>
                  <a:lnTo>
                    <a:pt x="208" y="395"/>
                  </a:lnTo>
                  <a:close/>
                  <a:moveTo>
                    <a:pt x="168" y="65"/>
                  </a:moveTo>
                  <a:cubicBezTo>
                    <a:pt x="154" y="54"/>
                    <a:pt x="136" y="49"/>
                    <a:pt x="104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8" y="183"/>
                    <a:pt x="78" y="183"/>
                    <a:pt x="78" y="183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45" y="183"/>
                    <a:pt x="159" y="176"/>
                    <a:pt x="171" y="163"/>
                  </a:cubicBezTo>
                  <a:cubicBezTo>
                    <a:pt x="184" y="147"/>
                    <a:pt x="188" y="125"/>
                    <a:pt x="188" y="113"/>
                  </a:cubicBezTo>
                  <a:cubicBezTo>
                    <a:pt x="188" y="92"/>
                    <a:pt x="180" y="75"/>
                    <a:pt x="168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5263" y="4141"/>
              <a:ext cx="32" cy="36"/>
            </a:xfrm>
            <a:custGeom>
              <a:avLst/>
              <a:gdLst>
                <a:gd name="T0" fmla="*/ 260 w 263"/>
                <a:gd name="T1" fmla="*/ 259 h 291"/>
                <a:gd name="T2" fmla="*/ 150 w 263"/>
                <a:gd name="T3" fmla="*/ 291 h 291"/>
                <a:gd name="T4" fmla="*/ 53 w 263"/>
                <a:gd name="T5" fmla="*/ 259 h 291"/>
                <a:gd name="T6" fmla="*/ 0 w 263"/>
                <a:gd name="T7" fmla="*/ 140 h 291"/>
                <a:gd name="T8" fmla="*/ 50 w 263"/>
                <a:gd name="T9" fmla="*/ 30 h 291"/>
                <a:gd name="T10" fmla="*/ 142 w 263"/>
                <a:gd name="T11" fmla="*/ 0 h 291"/>
                <a:gd name="T12" fmla="*/ 235 w 263"/>
                <a:gd name="T13" fmla="*/ 41 h 291"/>
                <a:gd name="T14" fmla="*/ 263 w 263"/>
                <a:gd name="T15" fmla="*/ 132 h 291"/>
                <a:gd name="T16" fmla="*/ 262 w 263"/>
                <a:gd name="T17" fmla="*/ 152 h 291"/>
                <a:gd name="T18" fmla="*/ 79 w 263"/>
                <a:gd name="T19" fmla="*/ 152 h 291"/>
                <a:gd name="T20" fmla="*/ 165 w 263"/>
                <a:gd name="T21" fmla="*/ 244 h 291"/>
                <a:gd name="T22" fmla="*/ 238 w 263"/>
                <a:gd name="T23" fmla="*/ 219 h 291"/>
                <a:gd name="T24" fmla="*/ 260 w 263"/>
                <a:gd name="T25" fmla="*/ 259 h 291"/>
                <a:gd name="T26" fmla="*/ 197 w 263"/>
                <a:gd name="T27" fmla="*/ 107 h 291"/>
                <a:gd name="T28" fmla="*/ 141 w 263"/>
                <a:gd name="T29" fmla="*/ 37 h 291"/>
                <a:gd name="T30" fmla="*/ 80 w 263"/>
                <a:gd name="T31" fmla="*/ 114 h 291"/>
                <a:gd name="T32" fmla="*/ 197 w 263"/>
                <a:gd name="T33" fmla="*/ 114 h 291"/>
                <a:gd name="T34" fmla="*/ 197 w 263"/>
                <a:gd name="T35" fmla="*/ 10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291">
                  <a:moveTo>
                    <a:pt x="260" y="259"/>
                  </a:moveTo>
                  <a:cubicBezTo>
                    <a:pt x="226" y="281"/>
                    <a:pt x="187" y="291"/>
                    <a:pt x="150" y="291"/>
                  </a:cubicBezTo>
                  <a:cubicBezTo>
                    <a:pt x="110" y="291"/>
                    <a:pt x="79" y="281"/>
                    <a:pt x="53" y="259"/>
                  </a:cubicBezTo>
                  <a:cubicBezTo>
                    <a:pt x="19" y="232"/>
                    <a:pt x="0" y="188"/>
                    <a:pt x="0" y="140"/>
                  </a:cubicBezTo>
                  <a:cubicBezTo>
                    <a:pt x="0" y="96"/>
                    <a:pt x="19" y="55"/>
                    <a:pt x="50" y="30"/>
                  </a:cubicBezTo>
                  <a:cubicBezTo>
                    <a:pt x="74" y="11"/>
                    <a:pt x="105" y="0"/>
                    <a:pt x="142" y="0"/>
                  </a:cubicBezTo>
                  <a:cubicBezTo>
                    <a:pt x="184" y="0"/>
                    <a:pt x="215" y="14"/>
                    <a:pt x="235" y="41"/>
                  </a:cubicBezTo>
                  <a:cubicBezTo>
                    <a:pt x="254" y="65"/>
                    <a:pt x="263" y="97"/>
                    <a:pt x="263" y="132"/>
                  </a:cubicBezTo>
                  <a:cubicBezTo>
                    <a:pt x="263" y="137"/>
                    <a:pt x="263" y="144"/>
                    <a:pt x="262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208"/>
                    <a:pt x="110" y="244"/>
                    <a:pt x="165" y="244"/>
                  </a:cubicBezTo>
                  <a:cubicBezTo>
                    <a:pt x="189" y="244"/>
                    <a:pt x="216" y="234"/>
                    <a:pt x="238" y="219"/>
                  </a:cubicBezTo>
                  <a:lnTo>
                    <a:pt x="260" y="259"/>
                  </a:lnTo>
                  <a:close/>
                  <a:moveTo>
                    <a:pt x="197" y="107"/>
                  </a:moveTo>
                  <a:cubicBezTo>
                    <a:pt x="197" y="66"/>
                    <a:pt x="177" y="37"/>
                    <a:pt x="141" y="37"/>
                  </a:cubicBezTo>
                  <a:cubicBezTo>
                    <a:pt x="106" y="37"/>
                    <a:pt x="81" y="62"/>
                    <a:pt x="80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300" y="4141"/>
              <a:ext cx="24" cy="36"/>
            </a:xfrm>
            <a:custGeom>
              <a:avLst/>
              <a:gdLst>
                <a:gd name="T0" fmla="*/ 0 w 194"/>
                <a:gd name="T1" fmla="*/ 261 h 291"/>
                <a:gd name="T2" fmla="*/ 21 w 194"/>
                <a:gd name="T3" fmla="*/ 221 h 291"/>
                <a:gd name="T4" fmla="*/ 80 w 194"/>
                <a:gd name="T5" fmla="*/ 249 h 291"/>
                <a:gd name="T6" fmla="*/ 121 w 194"/>
                <a:gd name="T7" fmla="*/ 214 h 291"/>
                <a:gd name="T8" fmla="*/ 74 w 194"/>
                <a:gd name="T9" fmla="*/ 158 h 291"/>
                <a:gd name="T10" fmla="*/ 14 w 194"/>
                <a:gd name="T11" fmla="*/ 75 h 291"/>
                <a:gd name="T12" fmla="*/ 108 w 194"/>
                <a:gd name="T13" fmla="*/ 0 h 291"/>
                <a:gd name="T14" fmla="*/ 189 w 194"/>
                <a:gd name="T15" fmla="*/ 22 h 291"/>
                <a:gd name="T16" fmla="*/ 169 w 194"/>
                <a:gd name="T17" fmla="*/ 58 h 291"/>
                <a:gd name="T18" fmla="*/ 124 w 194"/>
                <a:gd name="T19" fmla="*/ 42 h 291"/>
                <a:gd name="T20" fmla="*/ 87 w 194"/>
                <a:gd name="T21" fmla="*/ 71 h 291"/>
                <a:gd name="T22" fmla="*/ 127 w 194"/>
                <a:gd name="T23" fmla="*/ 120 h 291"/>
                <a:gd name="T24" fmla="*/ 194 w 194"/>
                <a:gd name="T25" fmla="*/ 211 h 291"/>
                <a:gd name="T26" fmla="*/ 91 w 194"/>
                <a:gd name="T27" fmla="*/ 291 h 291"/>
                <a:gd name="T28" fmla="*/ 0 w 194"/>
                <a:gd name="T29" fmla="*/ 2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291">
                  <a:moveTo>
                    <a:pt x="0" y="261"/>
                  </a:moveTo>
                  <a:cubicBezTo>
                    <a:pt x="21" y="221"/>
                    <a:pt x="21" y="221"/>
                    <a:pt x="21" y="221"/>
                  </a:cubicBezTo>
                  <a:cubicBezTo>
                    <a:pt x="39" y="237"/>
                    <a:pt x="62" y="249"/>
                    <a:pt x="80" y="249"/>
                  </a:cubicBezTo>
                  <a:cubicBezTo>
                    <a:pt x="107" y="249"/>
                    <a:pt x="121" y="235"/>
                    <a:pt x="121" y="214"/>
                  </a:cubicBezTo>
                  <a:cubicBezTo>
                    <a:pt x="121" y="196"/>
                    <a:pt x="110" y="184"/>
                    <a:pt x="74" y="158"/>
                  </a:cubicBezTo>
                  <a:cubicBezTo>
                    <a:pt x="43" y="135"/>
                    <a:pt x="14" y="113"/>
                    <a:pt x="14" y="75"/>
                  </a:cubicBezTo>
                  <a:cubicBezTo>
                    <a:pt x="14" y="30"/>
                    <a:pt x="52" y="0"/>
                    <a:pt x="108" y="0"/>
                  </a:cubicBezTo>
                  <a:cubicBezTo>
                    <a:pt x="138" y="0"/>
                    <a:pt x="166" y="8"/>
                    <a:pt x="189" y="22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55" y="48"/>
                    <a:pt x="139" y="42"/>
                    <a:pt x="124" y="42"/>
                  </a:cubicBezTo>
                  <a:cubicBezTo>
                    <a:pt x="99" y="42"/>
                    <a:pt x="87" y="58"/>
                    <a:pt x="87" y="71"/>
                  </a:cubicBezTo>
                  <a:cubicBezTo>
                    <a:pt x="87" y="88"/>
                    <a:pt x="99" y="100"/>
                    <a:pt x="127" y="120"/>
                  </a:cubicBezTo>
                  <a:cubicBezTo>
                    <a:pt x="181" y="160"/>
                    <a:pt x="194" y="177"/>
                    <a:pt x="194" y="211"/>
                  </a:cubicBezTo>
                  <a:cubicBezTo>
                    <a:pt x="194" y="260"/>
                    <a:pt x="150" y="291"/>
                    <a:pt x="91" y="291"/>
                  </a:cubicBezTo>
                  <a:cubicBezTo>
                    <a:pt x="56" y="291"/>
                    <a:pt x="24" y="280"/>
                    <a:pt x="0" y="2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331" y="4142"/>
              <a:ext cx="32" cy="35"/>
            </a:xfrm>
            <a:custGeom>
              <a:avLst/>
              <a:gdLst>
                <a:gd name="T0" fmla="*/ 186 w 261"/>
                <a:gd name="T1" fmla="*/ 278 h 284"/>
                <a:gd name="T2" fmla="*/ 186 w 261"/>
                <a:gd name="T3" fmla="*/ 238 h 284"/>
                <a:gd name="T4" fmla="*/ 96 w 261"/>
                <a:gd name="T5" fmla="*/ 284 h 284"/>
                <a:gd name="T6" fmla="*/ 9 w 261"/>
                <a:gd name="T7" fmla="*/ 232 h 284"/>
                <a:gd name="T8" fmla="*/ 0 w 261"/>
                <a:gd name="T9" fmla="*/ 157 h 284"/>
                <a:gd name="T10" fmla="*/ 0 w 261"/>
                <a:gd name="T11" fmla="*/ 0 h 284"/>
                <a:gd name="T12" fmla="*/ 74 w 261"/>
                <a:gd name="T13" fmla="*/ 0 h 284"/>
                <a:gd name="T14" fmla="*/ 74 w 261"/>
                <a:gd name="T15" fmla="*/ 158 h 284"/>
                <a:gd name="T16" fmla="*/ 81 w 261"/>
                <a:gd name="T17" fmla="*/ 209 h 284"/>
                <a:gd name="T18" fmla="*/ 127 w 261"/>
                <a:gd name="T19" fmla="*/ 234 h 284"/>
                <a:gd name="T20" fmla="*/ 179 w 261"/>
                <a:gd name="T21" fmla="*/ 201 h 284"/>
                <a:gd name="T22" fmla="*/ 186 w 261"/>
                <a:gd name="T23" fmla="*/ 149 h 284"/>
                <a:gd name="T24" fmla="*/ 186 w 261"/>
                <a:gd name="T25" fmla="*/ 0 h 284"/>
                <a:gd name="T26" fmla="*/ 261 w 261"/>
                <a:gd name="T27" fmla="*/ 0 h 284"/>
                <a:gd name="T28" fmla="*/ 261 w 261"/>
                <a:gd name="T29" fmla="*/ 278 h 284"/>
                <a:gd name="T30" fmla="*/ 186 w 261"/>
                <a:gd name="T31" fmla="*/ 27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1" h="284">
                  <a:moveTo>
                    <a:pt x="186" y="278"/>
                  </a:moveTo>
                  <a:cubicBezTo>
                    <a:pt x="186" y="238"/>
                    <a:pt x="186" y="238"/>
                    <a:pt x="186" y="238"/>
                  </a:cubicBezTo>
                  <a:cubicBezTo>
                    <a:pt x="163" y="272"/>
                    <a:pt x="135" y="284"/>
                    <a:pt x="96" y="284"/>
                  </a:cubicBezTo>
                  <a:cubicBezTo>
                    <a:pt x="55" y="284"/>
                    <a:pt x="21" y="265"/>
                    <a:pt x="9" y="232"/>
                  </a:cubicBezTo>
                  <a:cubicBezTo>
                    <a:pt x="1" y="215"/>
                    <a:pt x="0" y="200"/>
                    <a:pt x="0" y="1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83"/>
                    <a:pt x="76" y="198"/>
                    <a:pt x="81" y="209"/>
                  </a:cubicBezTo>
                  <a:cubicBezTo>
                    <a:pt x="88" y="224"/>
                    <a:pt x="103" y="234"/>
                    <a:pt x="127" y="234"/>
                  </a:cubicBezTo>
                  <a:cubicBezTo>
                    <a:pt x="152" y="234"/>
                    <a:pt x="169" y="222"/>
                    <a:pt x="179" y="201"/>
                  </a:cubicBezTo>
                  <a:cubicBezTo>
                    <a:pt x="185" y="188"/>
                    <a:pt x="186" y="170"/>
                    <a:pt x="186" y="149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278"/>
                    <a:pt x="261" y="278"/>
                    <a:pt x="261" y="278"/>
                  </a:cubicBezTo>
                  <a:lnTo>
                    <a:pt x="186" y="2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373" y="4126"/>
              <a:ext cx="9" cy="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388" y="4132"/>
              <a:ext cx="24" cy="45"/>
            </a:xfrm>
            <a:custGeom>
              <a:avLst/>
              <a:gdLst>
                <a:gd name="T0" fmla="*/ 198 w 198"/>
                <a:gd name="T1" fmla="*/ 350 h 367"/>
                <a:gd name="T2" fmla="*/ 124 w 198"/>
                <a:gd name="T3" fmla="*/ 367 h 367"/>
                <a:gd name="T4" fmla="*/ 52 w 198"/>
                <a:gd name="T5" fmla="*/ 336 h 367"/>
                <a:gd name="T6" fmla="*/ 39 w 198"/>
                <a:gd name="T7" fmla="*/ 265 h 367"/>
                <a:gd name="T8" fmla="*/ 39 w 198"/>
                <a:gd name="T9" fmla="*/ 122 h 367"/>
                <a:gd name="T10" fmla="*/ 0 w 198"/>
                <a:gd name="T11" fmla="*/ 122 h 367"/>
                <a:gd name="T12" fmla="*/ 0 w 198"/>
                <a:gd name="T13" fmla="*/ 83 h 367"/>
                <a:gd name="T14" fmla="*/ 39 w 198"/>
                <a:gd name="T15" fmla="*/ 83 h 367"/>
                <a:gd name="T16" fmla="*/ 39 w 198"/>
                <a:gd name="T17" fmla="*/ 16 h 367"/>
                <a:gd name="T18" fmla="*/ 113 w 198"/>
                <a:gd name="T19" fmla="*/ 0 h 367"/>
                <a:gd name="T20" fmla="*/ 113 w 198"/>
                <a:gd name="T21" fmla="*/ 83 h 367"/>
                <a:gd name="T22" fmla="*/ 186 w 198"/>
                <a:gd name="T23" fmla="*/ 83 h 367"/>
                <a:gd name="T24" fmla="*/ 186 w 198"/>
                <a:gd name="T25" fmla="*/ 122 h 367"/>
                <a:gd name="T26" fmla="*/ 113 w 198"/>
                <a:gd name="T27" fmla="*/ 122 h 367"/>
                <a:gd name="T28" fmla="*/ 113 w 198"/>
                <a:gd name="T29" fmla="*/ 247 h 367"/>
                <a:gd name="T30" fmla="*/ 152 w 198"/>
                <a:gd name="T31" fmla="*/ 324 h 367"/>
                <a:gd name="T32" fmla="*/ 186 w 198"/>
                <a:gd name="T33" fmla="*/ 315 h 367"/>
                <a:gd name="T34" fmla="*/ 198 w 198"/>
                <a:gd name="T35" fmla="*/ 35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367">
                  <a:moveTo>
                    <a:pt x="198" y="350"/>
                  </a:moveTo>
                  <a:cubicBezTo>
                    <a:pt x="174" y="361"/>
                    <a:pt x="150" y="367"/>
                    <a:pt x="124" y="367"/>
                  </a:cubicBezTo>
                  <a:cubicBezTo>
                    <a:pt x="89" y="367"/>
                    <a:pt x="66" y="356"/>
                    <a:pt x="52" y="336"/>
                  </a:cubicBezTo>
                  <a:cubicBezTo>
                    <a:pt x="42" y="318"/>
                    <a:pt x="39" y="303"/>
                    <a:pt x="39" y="265"/>
                  </a:cubicBezTo>
                  <a:cubicBezTo>
                    <a:pt x="39" y="122"/>
                    <a:pt x="39" y="122"/>
                    <a:pt x="39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3" y="297"/>
                    <a:pt x="122" y="324"/>
                    <a:pt x="152" y="324"/>
                  </a:cubicBezTo>
                  <a:cubicBezTo>
                    <a:pt x="162" y="324"/>
                    <a:pt x="173" y="321"/>
                    <a:pt x="186" y="315"/>
                  </a:cubicBezTo>
                  <a:lnTo>
                    <a:pt x="198" y="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416" y="4141"/>
              <a:ext cx="24" cy="36"/>
            </a:xfrm>
            <a:custGeom>
              <a:avLst/>
              <a:gdLst>
                <a:gd name="T0" fmla="*/ 0 w 195"/>
                <a:gd name="T1" fmla="*/ 261 h 291"/>
                <a:gd name="T2" fmla="*/ 22 w 195"/>
                <a:gd name="T3" fmla="*/ 221 h 291"/>
                <a:gd name="T4" fmla="*/ 81 w 195"/>
                <a:gd name="T5" fmla="*/ 249 h 291"/>
                <a:gd name="T6" fmla="*/ 121 w 195"/>
                <a:gd name="T7" fmla="*/ 214 h 291"/>
                <a:gd name="T8" fmla="*/ 75 w 195"/>
                <a:gd name="T9" fmla="*/ 158 h 291"/>
                <a:gd name="T10" fmla="*/ 14 w 195"/>
                <a:gd name="T11" fmla="*/ 75 h 291"/>
                <a:gd name="T12" fmla="*/ 109 w 195"/>
                <a:gd name="T13" fmla="*/ 0 h 291"/>
                <a:gd name="T14" fmla="*/ 189 w 195"/>
                <a:gd name="T15" fmla="*/ 22 h 291"/>
                <a:gd name="T16" fmla="*/ 169 w 195"/>
                <a:gd name="T17" fmla="*/ 58 h 291"/>
                <a:gd name="T18" fmla="*/ 124 w 195"/>
                <a:gd name="T19" fmla="*/ 42 h 291"/>
                <a:gd name="T20" fmla="*/ 88 w 195"/>
                <a:gd name="T21" fmla="*/ 71 h 291"/>
                <a:gd name="T22" fmla="*/ 127 w 195"/>
                <a:gd name="T23" fmla="*/ 120 h 291"/>
                <a:gd name="T24" fmla="*/ 195 w 195"/>
                <a:gd name="T25" fmla="*/ 211 h 291"/>
                <a:gd name="T26" fmla="*/ 91 w 195"/>
                <a:gd name="T27" fmla="*/ 291 h 291"/>
                <a:gd name="T28" fmla="*/ 0 w 195"/>
                <a:gd name="T29" fmla="*/ 2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291">
                  <a:moveTo>
                    <a:pt x="0" y="261"/>
                  </a:moveTo>
                  <a:cubicBezTo>
                    <a:pt x="22" y="221"/>
                    <a:pt x="22" y="221"/>
                    <a:pt x="22" y="221"/>
                  </a:cubicBezTo>
                  <a:cubicBezTo>
                    <a:pt x="40" y="237"/>
                    <a:pt x="62" y="249"/>
                    <a:pt x="81" y="249"/>
                  </a:cubicBezTo>
                  <a:cubicBezTo>
                    <a:pt x="107" y="249"/>
                    <a:pt x="121" y="235"/>
                    <a:pt x="121" y="214"/>
                  </a:cubicBezTo>
                  <a:cubicBezTo>
                    <a:pt x="121" y="196"/>
                    <a:pt x="110" y="184"/>
                    <a:pt x="75" y="158"/>
                  </a:cubicBezTo>
                  <a:cubicBezTo>
                    <a:pt x="43" y="135"/>
                    <a:pt x="14" y="113"/>
                    <a:pt x="14" y="75"/>
                  </a:cubicBezTo>
                  <a:cubicBezTo>
                    <a:pt x="14" y="30"/>
                    <a:pt x="53" y="0"/>
                    <a:pt x="109" y="0"/>
                  </a:cubicBezTo>
                  <a:cubicBezTo>
                    <a:pt x="139" y="0"/>
                    <a:pt x="167" y="8"/>
                    <a:pt x="189" y="22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55" y="48"/>
                    <a:pt x="140" y="42"/>
                    <a:pt x="124" y="42"/>
                  </a:cubicBezTo>
                  <a:cubicBezTo>
                    <a:pt x="100" y="42"/>
                    <a:pt x="88" y="58"/>
                    <a:pt x="88" y="71"/>
                  </a:cubicBezTo>
                  <a:cubicBezTo>
                    <a:pt x="88" y="88"/>
                    <a:pt x="100" y="100"/>
                    <a:pt x="127" y="120"/>
                  </a:cubicBezTo>
                  <a:cubicBezTo>
                    <a:pt x="181" y="160"/>
                    <a:pt x="195" y="177"/>
                    <a:pt x="195" y="211"/>
                  </a:cubicBezTo>
                  <a:cubicBezTo>
                    <a:pt x="195" y="260"/>
                    <a:pt x="150" y="291"/>
                    <a:pt x="91" y="291"/>
                  </a:cubicBezTo>
                  <a:cubicBezTo>
                    <a:pt x="57" y="291"/>
                    <a:pt x="24" y="280"/>
                    <a:pt x="0" y="2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5446" y="4129"/>
              <a:ext cx="26" cy="25"/>
            </a:xfrm>
            <a:custGeom>
              <a:avLst/>
              <a:gdLst>
                <a:gd name="T0" fmla="*/ 0 w 211"/>
                <a:gd name="T1" fmla="*/ 106 h 212"/>
                <a:gd name="T2" fmla="*/ 107 w 211"/>
                <a:gd name="T3" fmla="*/ 0 h 212"/>
                <a:gd name="T4" fmla="*/ 211 w 211"/>
                <a:gd name="T5" fmla="*/ 106 h 212"/>
                <a:gd name="T6" fmla="*/ 106 w 211"/>
                <a:gd name="T7" fmla="*/ 212 h 212"/>
                <a:gd name="T8" fmla="*/ 0 w 211"/>
                <a:gd name="T9" fmla="*/ 106 h 212"/>
                <a:gd name="T10" fmla="*/ 186 w 211"/>
                <a:gd name="T11" fmla="*/ 106 h 212"/>
                <a:gd name="T12" fmla="*/ 105 w 211"/>
                <a:gd name="T13" fmla="*/ 21 h 212"/>
                <a:gd name="T14" fmla="*/ 25 w 211"/>
                <a:gd name="T15" fmla="*/ 105 h 212"/>
                <a:gd name="T16" fmla="*/ 106 w 211"/>
                <a:gd name="T17" fmla="*/ 190 h 212"/>
                <a:gd name="T18" fmla="*/ 186 w 211"/>
                <a:gd name="T19" fmla="*/ 106 h 212"/>
                <a:gd name="T20" fmla="*/ 125 w 211"/>
                <a:gd name="T21" fmla="*/ 162 h 212"/>
                <a:gd name="T22" fmla="*/ 105 w 211"/>
                <a:gd name="T23" fmla="*/ 115 h 212"/>
                <a:gd name="T24" fmla="*/ 92 w 211"/>
                <a:gd name="T25" fmla="*/ 115 h 212"/>
                <a:gd name="T26" fmla="*/ 92 w 211"/>
                <a:gd name="T27" fmla="*/ 159 h 212"/>
                <a:gd name="T28" fmla="*/ 67 w 211"/>
                <a:gd name="T29" fmla="*/ 159 h 212"/>
                <a:gd name="T30" fmla="*/ 67 w 211"/>
                <a:gd name="T31" fmla="*/ 48 h 212"/>
                <a:gd name="T32" fmla="*/ 102 w 211"/>
                <a:gd name="T33" fmla="*/ 48 h 212"/>
                <a:gd name="T34" fmla="*/ 133 w 211"/>
                <a:gd name="T35" fmla="*/ 54 h 212"/>
                <a:gd name="T36" fmla="*/ 147 w 211"/>
                <a:gd name="T37" fmla="*/ 79 h 212"/>
                <a:gd name="T38" fmla="*/ 128 w 211"/>
                <a:gd name="T39" fmla="*/ 110 h 212"/>
                <a:gd name="T40" fmla="*/ 151 w 211"/>
                <a:gd name="T41" fmla="*/ 157 h 212"/>
                <a:gd name="T42" fmla="*/ 125 w 211"/>
                <a:gd name="T43" fmla="*/ 162 h 212"/>
                <a:gd name="T44" fmla="*/ 101 w 211"/>
                <a:gd name="T45" fmla="*/ 97 h 212"/>
                <a:gd name="T46" fmla="*/ 119 w 211"/>
                <a:gd name="T47" fmla="*/ 81 h 212"/>
                <a:gd name="T48" fmla="*/ 101 w 211"/>
                <a:gd name="T49" fmla="*/ 66 h 212"/>
                <a:gd name="T50" fmla="*/ 92 w 211"/>
                <a:gd name="T51" fmla="*/ 66 h 212"/>
                <a:gd name="T52" fmla="*/ 92 w 211"/>
                <a:gd name="T53" fmla="*/ 97 h 212"/>
                <a:gd name="T54" fmla="*/ 101 w 211"/>
                <a:gd name="T55" fmla="*/ 9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12">
                  <a:moveTo>
                    <a:pt x="0" y="106"/>
                  </a:moveTo>
                  <a:cubicBezTo>
                    <a:pt x="0" y="46"/>
                    <a:pt x="47" y="0"/>
                    <a:pt x="107" y="0"/>
                  </a:cubicBezTo>
                  <a:cubicBezTo>
                    <a:pt x="165" y="0"/>
                    <a:pt x="211" y="48"/>
                    <a:pt x="211" y="106"/>
                  </a:cubicBezTo>
                  <a:cubicBezTo>
                    <a:pt x="211" y="165"/>
                    <a:pt x="164" y="212"/>
                    <a:pt x="106" y="212"/>
                  </a:cubicBezTo>
                  <a:cubicBezTo>
                    <a:pt x="47" y="212"/>
                    <a:pt x="0" y="165"/>
                    <a:pt x="0" y="106"/>
                  </a:cubicBezTo>
                  <a:close/>
                  <a:moveTo>
                    <a:pt x="186" y="106"/>
                  </a:moveTo>
                  <a:cubicBezTo>
                    <a:pt x="186" y="59"/>
                    <a:pt x="150" y="21"/>
                    <a:pt x="105" y="21"/>
                  </a:cubicBezTo>
                  <a:cubicBezTo>
                    <a:pt x="61" y="21"/>
                    <a:pt x="25" y="59"/>
                    <a:pt x="25" y="105"/>
                  </a:cubicBezTo>
                  <a:cubicBezTo>
                    <a:pt x="25" y="152"/>
                    <a:pt x="61" y="190"/>
                    <a:pt x="106" y="190"/>
                  </a:cubicBezTo>
                  <a:cubicBezTo>
                    <a:pt x="150" y="190"/>
                    <a:pt x="186" y="153"/>
                    <a:pt x="186" y="106"/>
                  </a:cubicBezTo>
                  <a:close/>
                  <a:moveTo>
                    <a:pt x="125" y="162"/>
                  </a:moveTo>
                  <a:cubicBezTo>
                    <a:pt x="105" y="115"/>
                    <a:pt x="105" y="115"/>
                    <a:pt x="105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14" y="48"/>
                    <a:pt x="124" y="49"/>
                    <a:pt x="133" y="54"/>
                  </a:cubicBezTo>
                  <a:cubicBezTo>
                    <a:pt x="141" y="59"/>
                    <a:pt x="147" y="66"/>
                    <a:pt x="147" y="79"/>
                  </a:cubicBezTo>
                  <a:cubicBezTo>
                    <a:pt x="147" y="93"/>
                    <a:pt x="140" y="104"/>
                    <a:pt x="128" y="110"/>
                  </a:cubicBezTo>
                  <a:cubicBezTo>
                    <a:pt x="151" y="157"/>
                    <a:pt x="151" y="157"/>
                    <a:pt x="151" y="157"/>
                  </a:cubicBezTo>
                  <a:lnTo>
                    <a:pt x="125" y="162"/>
                  </a:lnTo>
                  <a:close/>
                  <a:moveTo>
                    <a:pt x="101" y="97"/>
                  </a:moveTo>
                  <a:cubicBezTo>
                    <a:pt x="111" y="97"/>
                    <a:pt x="119" y="92"/>
                    <a:pt x="119" y="81"/>
                  </a:cubicBezTo>
                  <a:cubicBezTo>
                    <a:pt x="119" y="69"/>
                    <a:pt x="111" y="66"/>
                    <a:pt x="101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97"/>
                    <a:pt x="92" y="97"/>
                    <a:pt x="92" y="97"/>
                  </a:cubicBezTo>
                  <a:lnTo>
                    <a:pt x="101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1531557" y="2688166"/>
            <a:ext cx="2680225" cy="43603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600" y="1600200"/>
            <a:ext cx="3392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>
                    <a:lumMod val="95000"/>
                  </a:srgbClr>
                </a:solidFill>
                <a:latin typeface="Calibri" panose="020F0502020204030204" pitchFamily="34" charset="0"/>
              </a:rPr>
              <a:t>Voluntary Benefits.</a:t>
            </a:r>
          </a:p>
          <a:p>
            <a:r>
              <a:rPr lang="en-US" sz="2800" b="1" dirty="0">
                <a:solidFill>
                  <a:srgbClr val="E11B22">
                    <a:lumMod val="20000"/>
                    <a:lumOff val="80000"/>
                  </a:srgbClr>
                </a:solidFill>
                <a:latin typeface="Calibri" panose="020F0502020204030204" pitchFamily="34" charset="0"/>
              </a:rPr>
              <a:t>Enrollment Solutions.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905747" y="2787134"/>
            <a:ext cx="5069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i="1" dirty="0">
                <a:solidFill>
                  <a:srgbClr val="FFFFFF"/>
                </a:solidFill>
                <a:latin typeface="Calibri" panose="020F0502020204030204" pitchFamily="34" charset="0"/>
              </a:rPr>
              <a:t>Protecting What’s Important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65733" y="4751653"/>
            <a:ext cx="4212533" cy="46166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Financial Model Primer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7200" y="567826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Denny Lyons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525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33156" r="71452" b="10825"/>
          <a:stretch/>
        </p:blipFill>
        <p:spPr bwMode="auto">
          <a:xfrm>
            <a:off x="457201" y="1033670"/>
            <a:ext cx="3881940" cy="449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5" r="50776" b="39943"/>
          <a:stretch/>
        </p:blipFill>
        <p:spPr bwMode="auto">
          <a:xfrm>
            <a:off x="5089781" y="2275032"/>
            <a:ext cx="3593592" cy="130636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Morton Buildings Financial Model versus Actual Results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0" r="50828" b="23234"/>
          <a:stretch/>
        </p:blipFill>
        <p:spPr bwMode="auto">
          <a:xfrm>
            <a:off x="5089781" y="3640561"/>
            <a:ext cx="3597019" cy="21506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 bwMode="auto">
          <a:xfrm>
            <a:off x="6019800" y="2904706"/>
            <a:ext cx="762000" cy="448094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cxnSp>
        <p:nvCxnSpPr>
          <p:cNvPr id="17" name="Straight Connector 16"/>
          <p:cNvCxnSpPr>
            <a:stCxn id="3" idx="5"/>
          </p:cNvCxnSpPr>
          <p:nvPr/>
        </p:nvCxnSpPr>
        <p:spPr bwMode="auto">
          <a:xfrm flipV="1">
            <a:off x="4552068" y="3279635"/>
            <a:ext cx="1620132" cy="112828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2" t="23995" r="2018" b="47412"/>
          <a:stretch/>
        </p:blipFill>
        <p:spPr bwMode="auto">
          <a:xfrm>
            <a:off x="5120640" y="990600"/>
            <a:ext cx="3566160" cy="11858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77" r="51042" b="23964"/>
          <a:stretch/>
        </p:blipFill>
        <p:spPr bwMode="auto">
          <a:xfrm>
            <a:off x="5089781" y="5867400"/>
            <a:ext cx="3581400" cy="89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734300" y="61399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55%</a:t>
            </a:r>
            <a:endParaRPr 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7734300" y="62923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58%</a:t>
            </a:r>
            <a:endParaRPr lang="en-US" sz="600" dirty="0"/>
          </a:p>
        </p:txBody>
      </p:sp>
      <p:sp>
        <p:nvSpPr>
          <p:cNvPr id="44" name="TextBox 43"/>
          <p:cNvSpPr txBox="1"/>
          <p:nvPr/>
        </p:nvSpPr>
        <p:spPr>
          <a:xfrm>
            <a:off x="7620000" y="6019800"/>
            <a:ext cx="685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Take Rate</a:t>
            </a:r>
            <a:endParaRPr lang="en-US" sz="700" b="1" dirty="0"/>
          </a:p>
        </p:txBody>
      </p:sp>
      <p:sp>
        <p:nvSpPr>
          <p:cNvPr id="3" name="Oval 2"/>
          <p:cNvSpPr/>
          <p:nvPr/>
        </p:nvSpPr>
        <p:spPr bwMode="auto">
          <a:xfrm>
            <a:off x="3048000" y="3895726"/>
            <a:ext cx="1762125" cy="600074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$81,245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5829300" y="2825510"/>
            <a:ext cx="2362200" cy="560361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$301,501.11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8151" y="4038600"/>
            <a:ext cx="1905000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Total Revenue</a:t>
            </a:r>
          </a:p>
        </p:txBody>
      </p:sp>
    </p:spTree>
    <p:extLst>
      <p:ext uri="{BB962C8B-B14F-4D97-AF65-F5344CB8AC3E}">
        <p14:creationId xmlns:p14="http://schemas.microsoft.com/office/powerpoint/2010/main" val="29404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33156" r="71452" b="10825"/>
          <a:stretch/>
        </p:blipFill>
        <p:spPr bwMode="auto">
          <a:xfrm>
            <a:off x="457201" y="1033670"/>
            <a:ext cx="3881940" cy="449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5" r="50776" b="39943"/>
          <a:stretch/>
        </p:blipFill>
        <p:spPr bwMode="auto">
          <a:xfrm>
            <a:off x="5089781" y="2275032"/>
            <a:ext cx="3593592" cy="130636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Morton Buildings Financial Model versus Actual Results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0" r="50828" b="23234"/>
          <a:stretch/>
        </p:blipFill>
        <p:spPr bwMode="auto">
          <a:xfrm>
            <a:off x="5089781" y="3640561"/>
            <a:ext cx="3597019" cy="21506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 bwMode="auto">
          <a:xfrm>
            <a:off x="3581400" y="4267200"/>
            <a:ext cx="914400" cy="298729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cxnSp>
        <p:nvCxnSpPr>
          <p:cNvPr id="17" name="Straight Connector 16"/>
          <p:cNvCxnSpPr>
            <a:stCxn id="3" idx="5"/>
          </p:cNvCxnSpPr>
          <p:nvPr/>
        </p:nvCxnSpPr>
        <p:spPr bwMode="auto">
          <a:xfrm flipV="1">
            <a:off x="4552068" y="3432035"/>
            <a:ext cx="1620132" cy="112828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2" t="23995" r="2018" b="47412"/>
          <a:stretch/>
        </p:blipFill>
        <p:spPr bwMode="auto">
          <a:xfrm>
            <a:off x="5120640" y="990600"/>
            <a:ext cx="3566160" cy="11858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77" r="51042" b="23964"/>
          <a:stretch/>
        </p:blipFill>
        <p:spPr bwMode="auto">
          <a:xfrm>
            <a:off x="5089781" y="5867400"/>
            <a:ext cx="3581400" cy="89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734300" y="61399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55%</a:t>
            </a:r>
            <a:endParaRPr 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7734300" y="62923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58%</a:t>
            </a:r>
            <a:endParaRPr lang="en-US" sz="600" dirty="0"/>
          </a:p>
        </p:txBody>
      </p:sp>
      <p:sp>
        <p:nvSpPr>
          <p:cNvPr id="44" name="TextBox 43"/>
          <p:cNvSpPr txBox="1"/>
          <p:nvPr/>
        </p:nvSpPr>
        <p:spPr>
          <a:xfrm>
            <a:off x="7620000" y="6019800"/>
            <a:ext cx="685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Take Rate</a:t>
            </a:r>
            <a:endParaRPr lang="en-US" sz="700" b="1" dirty="0"/>
          </a:p>
        </p:txBody>
      </p:sp>
      <p:sp>
        <p:nvSpPr>
          <p:cNvPr id="3" name="Oval 2"/>
          <p:cNvSpPr/>
          <p:nvPr/>
        </p:nvSpPr>
        <p:spPr bwMode="auto">
          <a:xfrm>
            <a:off x="3048000" y="4048126"/>
            <a:ext cx="1762125" cy="600074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$58.03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5867400" y="3128753"/>
            <a:ext cx="1752600" cy="560361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$178.61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8151" y="4194036"/>
            <a:ext cx="1905000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Revenue Per BEE</a:t>
            </a:r>
          </a:p>
        </p:txBody>
      </p:sp>
    </p:spTree>
    <p:extLst>
      <p:ext uri="{BB962C8B-B14F-4D97-AF65-F5344CB8AC3E}">
        <p14:creationId xmlns:p14="http://schemas.microsoft.com/office/powerpoint/2010/main" val="13650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Results Summary – Morton Builders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513591"/>
              </p:ext>
            </p:extLst>
          </p:nvPr>
        </p:nvGraphicFramePr>
        <p:xfrm>
          <a:off x="640080" y="1143000"/>
          <a:ext cx="7863840" cy="2597468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3291840"/>
                <a:gridCol w="2286000"/>
                <a:gridCol w="2286000"/>
              </a:tblGrid>
              <a:tr h="372428">
                <a:tc>
                  <a:txBody>
                    <a:bodyPr/>
                    <a:lstStyle/>
                    <a:p>
                      <a:pPr algn="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Financial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Actual Results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Benefit Eligible</a:t>
                      </a:r>
                      <a:r>
                        <a:rPr lang="en-US" sz="1400" baseline="0" dirty="0" smtClean="0"/>
                        <a:t> Employees</a:t>
                      </a:r>
                      <a:endParaRPr lang="en-US" sz="1400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1,400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1,773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Employees</a:t>
                      </a:r>
                      <a:r>
                        <a:rPr lang="en-US" sz="1400" baseline="0" dirty="0" smtClean="0"/>
                        <a:t> Seen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840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1,688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Premium Per</a:t>
                      </a:r>
                      <a:r>
                        <a:rPr lang="en-US" sz="1400" baseline="0" dirty="0" smtClean="0"/>
                        <a:t> Interview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$290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$315.84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Total Premium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$243,936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$533,132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Total Revenue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$81,</a:t>
                      </a:r>
                      <a:r>
                        <a:rPr lang="en-US" sz="1400" baseline="0" dirty="0" smtClean="0"/>
                        <a:t>245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$301,501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Revenue Per</a:t>
                      </a:r>
                      <a:r>
                        <a:rPr lang="en-US" sz="1400" baseline="0" dirty="0" smtClean="0"/>
                        <a:t> BEE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$58.03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$178.61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71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Consulting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Accuracy is important!</a:t>
            </a:r>
          </a:p>
          <a:p>
            <a:r>
              <a:rPr lang="en-US" sz="1800" dirty="0" smtClean="0"/>
              <a:t>Key inputs needed</a:t>
            </a:r>
          </a:p>
          <a:p>
            <a:pPr lvl="1"/>
            <a:r>
              <a:rPr lang="en-US" dirty="0" smtClean="0"/>
              <a:t>Industry</a:t>
            </a:r>
          </a:p>
          <a:p>
            <a:pPr lvl="1"/>
            <a:r>
              <a:rPr lang="en-US" dirty="0" smtClean="0"/>
              <a:t># of BEE</a:t>
            </a:r>
          </a:p>
          <a:p>
            <a:pPr lvl="1"/>
            <a:r>
              <a:rPr lang="en-US" dirty="0" smtClean="0"/>
              <a:t># of EE’s on medical</a:t>
            </a:r>
          </a:p>
          <a:p>
            <a:pPr lvl="1"/>
            <a:r>
              <a:rPr lang="en-US" dirty="0" smtClean="0"/>
              <a:t>Turnover</a:t>
            </a:r>
          </a:p>
          <a:p>
            <a:pPr lvl="1"/>
            <a:r>
              <a:rPr lang="en-US" dirty="0" smtClean="0"/>
              <a:t>Enrollment Conditions</a:t>
            </a:r>
          </a:p>
          <a:p>
            <a:pPr lvl="1"/>
            <a:r>
              <a:rPr lang="en-US" dirty="0" smtClean="0"/>
              <a:t>Enrollment Methods (One to Once, Enrollment Center, Café, Web)</a:t>
            </a:r>
          </a:p>
          <a:p>
            <a:pPr lvl="1"/>
            <a:r>
              <a:rPr lang="en-US" dirty="0" smtClean="0"/>
              <a:t>Enrollment Platform (CBA, TBA, MUE/U2X, MMW, Third Party)</a:t>
            </a:r>
          </a:p>
          <a:p>
            <a:pPr lvl="1"/>
            <a:r>
              <a:rPr lang="en-US" dirty="0" smtClean="0"/>
              <a:t>Products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7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4267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531557" y="1435099"/>
            <a:ext cx="2680225" cy="1689101"/>
            <a:chOff x="4896" y="3830"/>
            <a:chExt cx="576" cy="36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96" y="3830"/>
              <a:ext cx="576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896" y="3830"/>
              <a:ext cx="576" cy="244"/>
            </a:xfrm>
            <a:custGeom>
              <a:avLst/>
              <a:gdLst>
                <a:gd name="T0" fmla="*/ 1632 w 4719"/>
                <a:gd name="T1" fmla="*/ 0 h 1998"/>
                <a:gd name="T2" fmla="*/ 1905 w 4719"/>
                <a:gd name="T3" fmla="*/ 1951 h 1998"/>
                <a:gd name="T4" fmla="*/ 1473 w 4719"/>
                <a:gd name="T5" fmla="*/ 1951 h 1998"/>
                <a:gd name="T6" fmla="*/ 1281 w 4719"/>
                <a:gd name="T7" fmla="*/ 588 h 1998"/>
                <a:gd name="T8" fmla="*/ 1277 w 4719"/>
                <a:gd name="T9" fmla="*/ 585 h 1998"/>
                <a:gd name="T10" fmla="*/ 950 w 4719"/>
                <a:gd name="T11" fmla="*/ 1206 h 1998"/>
                <a:gd name="T12" fmla="*/ 1299 w 4719"/>
                <a:gd name="T13" fmla="*/ 1206 h 1998"/>
                <a:gd name="T14" fmla="*/ 1354 w 4719"/>
                <a:gd name="T15" fmla="*/ 1568 h 1998"/>
                <a:gd name="T16" fmla="*/ 762 w 4719"/>
                <a:gd name="T17" fmla="*/ 1568 h 1998"/>
                <a:gd name="T18" fmla="*/ 559 w 4719"/>
                <a:gd name="T19" fmla="*/ 1951 h 1998"/>
                <a:gd name="T20" fmla="*/ 77 w 4719"/>
                <a:gd name="T21" fmla="*/ 1951 h 1998"/>
                <a:gd name="T22" fmla="*/ 266 w 4719"/>
                <a:gd name="T23" fmla="*/ 1568 h 1998"/>
                <a:gd name="T24" fmla="*/ 0 w 4719"/>
                <a:gd name="T25" fmla="*/ 1568 h 1998"/>
                <a:gd name="T26" fmla="*/ 186 w 4719"/>
                <a:gd name="T27" fmla="*/ 1206 h 1998"/>
                <a:gd name="T28" fmla="*/ 458 w 4719"/>
                <a:gd name="T29" fmla="*/ 1206 h 1998"/>
                <a:gd name="T30" fmla="*/ 1095 w 4719"/>
                <a:gd name="T31" fmla="*/ 0 h 1998"/>
                <a:gd name="T32" fmla="*/ 1632 w 4719"/>
                <a:gd name="T33" fmla="*/ 0 h 1998"/>
                <a:gd name="T34" fmla="*/ 4719 w 4719"/>
                <a:gd name="T35" fmla="*/ 452 h 1998"/>
                <a:gd name="T36" fmla="*/ 4457 w 4719"/>
                <a:gd name="T37" fmla="*/ 1951 h 1998"/>
                <a:gd name="T38" fmla="*/ 4025 w 4719"/>
                <a:gd name="T39" fmla="*/ 1951 h 1998"/>
                <a:gd name="T40" fmla="*/ 3699 w 4719"/>
                <a:gd name="T41" fmla="*/ 1198 h 1998"/>
                <a:gd name="T42" fmla="*/ 3566 w 4719"/>
                <a:gd name="T43" fmla="*/ 1951 h 1998"/>
                <a:gd name="T44" fmla="*/ 3130 w 4719"/>
                <a:gd name="T45" fmla="*/ 1951 h 1998"/>
                <a:gd name="T46" fmla="*/ 3180 w 4719"/>
                <a:gd name="T47" fmla="*/ 1605 h 1998"/>
                <a:gd name="T48" fmla="*/ 2507 w 4719"/>
                <a:gd name="T49" fmla="*/ 1994 h 1998"/>
                <a:gd name="T50" fmla="*/ 1937 w 4719"/>
                <a:gd name="T51" fmla="*/ 1695 h 1998"/>
                <a:gd name="T52" fmla="*/ 1825 w 4719"/>
                <a:gd name="T53" fmla="*/ 912 h 1998"/>
                <a:gd name="T54" fmla="*/ 2478 w 4719"/>
                <a:gd name="T55" fmla="*/ 421 h 1998"/>
                <a:gd name="T56" fmla="*/ 3170 w 4719"/>
                <a:gd name="T57" fmla="*/ 762 h 1998"/>
                <a:gd name="T58" fmla="*/ 3282 w 4719"/>
                <a:gd name="T59" fmla="*/ 1046 h 1998"/>
                <a:gd name="T60" fmla="*/ 3388 w 4719"/>
                <a:gd name="T61" fmla="*/ 452 h 1998"/>
                <a:gd name="T62" fmla="*/ 3812 w 4719"/>
                <a:gd name="T63" fmla="*/ 452 h 1998"/>
                <a:gd name="T64" fmla="*/ 4146 w 4719"/>
                <a:gd name="T65" fmla="*/ 1210 h 1998"/>
                <a:gd name="T66" fmla="*/ 4279 w 4719"/>
                <a:gd name="T67" fmla="*/ 452 h 1998"/>
                <a:gd name="T68" fmla="*/ 4719 w 4719"/>
                <a:gd name="T69" fmla="*/ 452 h 1998"/>
                <a:gd name="T70" fmla="*/ 2774 w 4719"/>
                <a:gd name="T71" fmla="*/ 933 h 1998"/>
                <a:gd name="T72" fmla="*/ 2430 w 4719"/>
                <a:gd name="T73" fmla="*/ 835 h 1998"/>
                <a:gd name="T74" fmla="*/ 2209 w 4719"/>
                <a:gd name="T75" fmla="*/ 1071 h 1998"/>
                <a:gd name="T76" fmla="*/ 2331 w 4719"/>
                <a:gd name="T77" fmla="*/ 1528 h 1998"/>
                <a:gd name="T78" fmla="*/ 2587 w 4719"/>
                <a:gd name="T79" fmla="*/ 1573 h 1998"/>
                <a:gd name="T80" fmla="*/ 2810 w 4719"/>
                <a:gd name="T81" fmla="*/ 1376 h 1998"/>
                <a:gd name="T82" fmla="*/ 2774 w 4719"/>
                <a:gd name="T83" fmla="*/ 93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19" h="1998">
                  <a:moveTo>
                    <a:pt x="1632" y="0"/>
                  </a:moveTo>
                  <a:cubicBezTo>
                    <a:pt x="1905" y="1951"/>
                    <a:pt x="1905" y="1951"/>
                    <a:pt x="1905" y="1951"/>
                  </a:cubicBezTo>
                  <a:cubicBezTo>
                    <a:pt x="1473" y="1951"/>
                    <a:pt x="1473" y="1951"/>
                    <a:pt x="1473" y="1951"/>
                  </a:cubicBezTo>
                  <a:cubicBezTo>
                    <a:pt x="1281" y="588"/>
                    <a:pt x="1281" y="588"/>
                    <a:pt x="1281" y="588"/>
                  </a:cubicBezTo>
                  <a:cubicBezTo>
                    <a:pt x="1277" y="585"/>
                    <a:pt x="1277" y="585"/>
                    <a:pt x="1277" y="585"/>
                  </a:cubicBezTo>
                  <a:cubicBezTo>
                    <a:pt x="950" y="1206"/>
                    <a:pt x="950" y="1206"/>
                    <a:pt x="950" y="1206"/>
                  </a:cubicBezTo>
                  <a:cubicBezTo>
                    <a:pt x="1299" y="1206"/>
                    <a:pt x="1299" y="1206"/>
                    <a:pt x="1299" y="1206"/>
                  </a:cubicBezTo>
                  <a:cubicBezTo>
                    <a:pt x="1354" y="1568"/>
                    <a:pt x="1354" y="1568"/>
                    <a:pt x="1354" y="1568"/>
                  </a:cubicBezTo>
                  <a:cubicBezTo>
                    <a:pt x="762" y="1568"/>
                    <a:pt x="762" y="1568"/>
                    <a:pt x="762" y="1568"/>
                  </a:cubicBezTo>
                  <a:cubicBezTo>
                    <a:pt x="559" y="1951"/>
                    <a:pt x="559" y="1951"/>
                    <a:pt x="559" y="1951"/>
                  </a:cubicBezTo>
                  <a:cubicBezTo>
                    <a:pt x="77" y="1951"/>
                    <a:pt x="77" y="1951"/>
                    <a:pt x="77" y="1951"/>
                  </a:cubicBezTo>
                  <a:cubicBezTo>
                    <a:pt x="266" y="1568"/>
                    <a:pt x="266" y="1568"/>
                    <a:pt x="266" y="1568"/>
                  </a:cubicBezTo>
                  <a:cubicBezTo>
                    <a:pt x="0" y="1568"/>
                    <a:pt x="0" y="1568"/>
                    <a:pt x="0" y="1568"/>
                  </a:cubicBezTo>
                  <a:cubicBezTo>
                    <a:pt x="186" y="1206"/>
                    <a:pt x="186" y="1206"/>
                    <a:pt x="186" y="1206"/>
                  </a:cubicBezTo>
                  <a:cubicBezTo>
                    <a:pt x="458" y="1206"/>
                    <a:pt x="458" y="1206"/>
                    <a:pt x="458" y="1206"/>
                  </a:cubicBezTo>
                  <a:cubicBezTo>
                    <a:pt x="1095" y="0"/>
                    <a:pt x="1095" y="0"/>
                    <a:pt x="1095" y="0"/>
                  </a:cubicBezTo>
                  <a:lnTo>
                    <a:pt x="1632" y="0"/>
                  </a:lnTo>
                  <a:close/>
                  <a:moveTo>
                    <a:pt x="4719" y="452"/>
                  </a:moveTo>
                  <a:cubicBezTo>
                    <a:pt x="4457" y="1951"/>
                    <a:pt x="4457" y="1951"/>
                    <a:pt x="4457" y="1951"/>
                  </a:cubicBezTo>
                  <a:cubicBezTo>
                    <a:pt x="4025" y="1951"/>
                    <a:pt x="4025" y="1951"/>
                    <a:pt x="4025" y="1951"/>
                  </a:cubicBezTo>
                  <a:cubicBezTo>
                    <a:pt x="3699" y="1198"/>
                    <a:pt x="3699" y="1198"/>
                    <a:pt x="3699" y="1198"/>
                  </a:cubicBezTo>
                  <a:cubicBezTo>
                    <a:pt x="3649" y="1447"/>
                    <a:pt x="3610" y="1701"/>
                    <a:pt x="3566" y="1951"/>
                  </a:cubicBezTo>
                  <a:cubicBezTo>
                    <a:pt x="3130" y="1951"/>
                    <a:pt x="3130" y="1951"/>
                    <a:pt x="3130" y="1951"/>
                  </a:cubicBezTo>
                  <a:cubicBezTo>
                    <a:pt x="3147" y="1836"/>
                    <a:pt x="3170" y="1718"/>
                    <a:pt x="3180" y="1605"/>
                  </a:cubicBezTo>
                  <a:cubicBezTo>
                    <a:pt x="3040" y="1853"/>
                    <a:pt x="2788" y="1998"/>
                    <a:pt x="2507" y="1994"/>
                  </a:cubicBezTo>
                  <a:cubicBezTo>
                    <a:pt x="2302" y="1991"/>
                    <a:pt x="2051" y="1863"/>
                    <a:pt x="1937" y="1695"/>
                  </a:cubicBezTo>
                  <a:cubicBezTo>
                    <a:pt x="1825" y="912"/>
                    <a:pt x="1825" y="912"/>
                    <a:pt x="1825" y="912"/>
                  </a:cubicBezTo>
                  <a:cubicBezTo>
                    <a:pt x="1925" y="649"/>
                    <a:pt x="2198" y="444"/>
                    <a:pt x="2478" y="421"/>
                  </a:cubicBezTo>
                  <a:cubicBezTo>
                    <a:pt x="2762" y="405"/>
                    <a:pt x="3005" y="526"/>
                    <a:pt x="3170" y="762"/>
                  </a:cubicBezTo>
                  <a:cubicBezTo>
                    <a:pt x="3229" y="848"/>
                    <a:pt x="3261" y="945"/>
                    <a:pt x="3282" y="1046"/>
                  </a:cubicBezTo>
                  <a:cubicBezTo>
                    <a:pt x="3388" y="452"/>
                    <a:pt x="3388" y="452"/>
                    <a:pt x="3388" y="452"/>
                  </a:cubicBezTo>
                  <a:cubicBezTo>
                    <a:pt x="3812" y="452"/>
                    <a:pt x="3812" y="452"/>
                    <a:pt x="3812" y="452"/>
                  </a:cubicBezTo>
                  <a:cubicBezTo>
                    <a:pt x="4146" y="1210"/>
                    <a:pt x="4146" y="1210"/>
                    <a:pt x="4146" y="1210"/>
                  </a:cubicBezTo>
                  <a:cubicBezTo>
                    <a:pt x="4193" y="959"/>
                    <a:pt x="4238" y="706"/>
                    <a:pt x="4279" y="452"/>
                  </a:cubicBezTo>
                  <a:lnTo>
                    <a:pt x="4719" y="452"/>
                  </a:lnTo>
                  <a:close/>
                  <a:moveTo>
                    <a:pt x="2774" y="933"/>
                  </a:moveTo>
                  <a:cubicBezTo>
                    <a:pt x="2689" y="827"/>
                    <a:pt x="2553" y="794"/>
                    <a:pt x="2430" y="835"/>
                  </a:cubicBezTo>
                  <a:cubicBezTo>
                    <a:pt x="2325" y="863"/>
                    <a:pt x="2244" y="977"/>
                    <a:pt x="2209" y="1071"/>
                  </a:cubicBezTo>
                  <a:cubicBezTo>
                    <a:pt x="2147" y="1234"/>
                    <a:pt x="2218" y="1458"/>
                    <a:pt x="2331" y="1528"/>
                  </a:cubicBezTo>
                  <a:cubicBezTo>
                    <a:pt x="2407" y="1575"/>
                    <a:pt x="2496" y="1600"/>
                    <a:pt x="2587" y="1573"/>
                  </a:cubicBezTo>
                  <a:cubicBezTo>
                    <a:pt x="2679" y="1543"/>
                    <a:pt x="2769" y="1469"/>
                    <a:pt x="2810" y="1376"/>
                  </a:cubicBezTo>
                  <a:cubicBezTo>
                    <a:pt x="2869" y="1245"/>
                    <a:pt x="2880" y="1046"/>
                    <a:pt x="2774" y="9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905" y="4129"/>
              <a:ext cx="29" cy="47"/>
            </a:xfrm>
            <a:custGeom>
              <a:avLst/>
              <a:gdLst>
                <a:gd name="T0" fmla="*/ 0 w 29"/>
                <a:gd name="T1" fmla="*/ 47 h 47"/>
                <a:gd name="T2" fmla="*/ 0 w 29"/>
                <a:gd name="T3" fmla="*/ 0 h 47"/>
                <a:gd name="T4" fmla="*/ 26 w 29"/>
                <a:gd name="T5" fmla="*/ 0 h 47"/>
                <a:gd name="T6" fmla="*/ 26 w 29"/>
                <a:gd name="T7" fmla="*/ 6 h 47"/>
                <a:gd name="T8" fmla="*/ 10 w 29"/>
                <a:gd name="T9" fmla="*/ 6 h 47"/>
                <a:gd name="T10" fmla="*/ 10 w 29"/>
                <a:gd name="T11" fmla="*/ 19 h 47"/>
                <a:gd name="T12" fmla="*/ 26 w 29"/>
                <a:gd name="T13" fmla="*/ 19 h 47"/>
                <a:gd name="T14" fmla="*/ 26 w 29"/>
                <a:gd name="T15" fmla="*/ 25 h 47"/>
                <a:gd name="T16" fmla="*/ 10 w 29"/>
                <a:gd name="T17" fmla="*/ 25 h 47"/>
                <a:gd name="T18" fmla="*/ 10 w 29"/>
                <a:gd name="T19" fmla="*/ 41 h 47"/>
                <a:gd name="T20" fmla="*/ 29 w 29"/>
                <a:gd name="T21" fmla="*/ 41 h 47"/>
                <a:gd name="T22" fmla="*/ 29 w 29"/>
                <a:gd name="T23" fmla="*/ 47 h 47"/>
                <a:gd name="T24" fmla="*/ 0 w 29"/>
                <a:gd name="T2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47">
                  <a:moveTo>
                    <a:pt x="0" y="47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10" y="6"/>
                  </a:lnTo>
                  <a:lnTo>
                    <a:pt x="10" y="19"/>
                  </a:lnTo>
                  <a:lnTo>
                    <a:pt x="26" y="19"/>
                  </a:lnTo>
                  <a:lnTo>
                    <a:pt x="26" y="25"/>
                  </a:lnTo>
                  <a:lnTo>
                    <a:pt x="10" y="25"/>
                  </a:lnTo>
                  <a:lnTo>
                    <a:pt x="10" y="41"/>
                  </a:lnTo>
                  <a:lnTo>
                    <a:pt x="29" y="41"/>
                  </a:lnTo>
                  <a:lnTo>
                    <a:pt x="29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942" y="4141"/>
              <a:ext cx="52" cy="35"/>
            </a:xfrm>
            <a:custGeom>
              <a:avLst/>
              <a:gdLst>
                <a:gd name="T0" fmla="*/ 356 w 430"/>
                <a:gd name="T1" fmla="*/ 285 h 285"/>
                <a:gd name="T2" fmla="*/ 356 w 430"/>
                <a:gd name="T3" fmla="*/ 127 h 285"/>
                <a:gd name="T4" fmla="*/ 347 w 430"/>
                <a:gd name="T5" fmla="*/ 72 h 285"/>
                <a:gd name="T6" fmla="*/ 307 w 430"/>
                <a:gd name="T7" fmla="*/ 50 h 285"/>
                <a:gd name="T8" fmla="*/ 259 w 430"/>
                <a:gd name="T9" fmla="*/ 83 h 285"/>
                <a:gd name="T10" fmla="*/ 252 w 430"/>
                <a:gd name="T11" fmla="*/ 129 h 285"/>
                <a:gd name="T12" fmla="*/ 252 w 430"/>
                <a:gd name="T13" fmla="*/ 285 h 285"/>
                <a:gd name="T14" fmla="*/ 177 w 430"/>
                <a:gd name="T15" fmla="*/ 285 h 285"/>
                <a:gd name="T16" fmla="*/ 177 w 430"/>
                <a:gd name="T17" fmla="*/ 129 h 285"/>
                <a:gd name="T18" fmla="*/ 170 w 430"/>
                <a:gd name="T19" fmla="*/ 75 h 285"/>
                <a:gd name="T20" fmla="*/ 131 w 430"/>
                <a:gd name="T21" fmla="*/ 51 h 285"/>
                <a:gd name="T22" fmla="*/ 80 w 430"/>
                <a:gd name="T23" fmla="*/ 87 h 285"/>
                <a:gd name="T24" fmla="*/ 74 w 430"/>
                <a:gd name="T25" fmla="*/ 134 h 285"/>
                <a:gd name="T26" fmla="*/ 74 w 430"/>
                <a:gd name="T27" fmla="*/ 285 h 285"/>
                <a:gd name="T28" fmla="*/ 0 w 430"/>
                <a:gd name="T29" fmla="*/ 285 h 285"/>
                <a:gd name="T30" fmla="*/ 0 w 430"/>
                <a:gd name="T31" fmla="*/ 7 h 285"/>
                <a:gd name="T32" fmla="*/ 74 w 430"/>
                <a:gd name="T33" fmla="*/ 7 h 285"/>
                <a:gd name="T34" fmla="*/ 74 w 430"/>
                <a:gd name="T35" fmla="*/ 47 h 285"/>
                <a:gd name="T36" fmla="*/ 161 w 430"/>
                <a:gd name="T37" fmla="*/ 0 h 285"/>
                <a:gd name="T38" fmla="*/ 241 w 430"/>
                <a:gd name="T39" fmla="*/ 51 h 285"/>
                <a:gd name="T40" fmla="*/ 333 w 430"/>
                <a:gd name="T41" fmla="*/ 0 h 285"/>
                <a:gd name="T42" fmla="*/ 418 w 430"/>
                <a:gd name="T43" fmla="*/ 45 h 285"/>
                <a:gd name="T44" fmla="*/ 430 w 430"/>
                <a:gd name="T45" fmla="*/ 121 h 285"/>
                <a:gd name="T46" fmla="*/ 430 w 430"/>
                <a:gd name="T47" fmla="*/ 285 h 285"/>
                <a:gd name="T48" fmla="*/ 356 w 430"/>
                <a:gd name="T4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0" h="285">
                  <a:moveTo>
                    <a:pt x="356" y="285"/>
                  </a:moveTo>
                  <a:cubicBezTo>
                    <a:pt x="356" y="127"/>
                    <a:pt x="356" y="127"/>
                    <a:pt x="356" y="127"/>
                  </a:cubicBezTo>
                  <a:cubicBezTo>
                    <a:pt x="356" y="99"/>
                    <a:pt x="354" y="85"/>
                    <a:pt x="347" y="72"/>
                  </a:cubicBezTo>
                  <a:cubicBezTo>
                    <a:pt x="339" y="59"/>
                    <a:pt x="325" y="50"/>
                    <a:pt x="307" y="50"/>
                  </a:cubicBezTo>
                  <a:cubicBezTo>
                    <a:pt x="286" y="50"/>
                    <a:pt x="268" y="62"/>
                    <a:pt x="259" y="83"/>
                  </a:cubicBezTo>
                  <a:cubicBezTo>
                    <a:pt x="254" y="93"/>
                    <a:pt x="252" y="104"/>
                    <a:pt x="252" y="129"/>
                  </a:cubicBezTo>
                  <a:cubicBezTo>
                    <a:pt x="252" y="285"/>
                    <a:pt x="252" y="285"/>
                    <a:pt x="252" y="285"/>
                  </a:cubicBezTo>
                  <a:cubicBezTo>
                    <a:pt x="177" y="285"/>
                    <a:pt x="177" y="285"/>
                    <a:pt x="177" y="285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77" y="100"/>
                    <a:pt x="175" y="86"/>
                    <a:pt x="170" y="75"/>
                  </a:cubicBezTo>
                  <a:cubicBezTo>
                    <a:pt x="163" y="60"/>
                    <a:pt x="150" y="51"/>
                    <a:pt x="131" y="51"/>
                  </a:cubicBezTo>
                  <a:cubicBezTo>
                    <a:pt x="104" y="51"/>
                    <a:pt x="87" y="65"/>
                    <a:pt x="80" y="87"/>
                  </a:cubicBezTo>
                  <a:cubicBezTo>
                    <a:pt x="76" y="99"/>
                    <a:pt x="74" y="115"/>
                    <a:pt x="74" y="134"/>
                  </a:cubicBezTo>
                  <a:cubicBezTo>
                    <a:pt x="74" y="285"/>
                    <a:pt x="74" y="285"/>
                    <a:pt x="74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93" y="17"/>
                    <a:pt x="123" y="0"/>
                    <a:pt x="161" y="0"/>
                  </a:cubicBezTo>
                  <a:cubicBezTo>
                    <a:pt x="200" y="0"/>
                    <a:pt x="227" y="17"/>
                    <a:pt x="241" y="51"/>
                  </a:cubicBezTo>
                  <a:cubicBezTo>
                    <a:pt x="262" y="17"/>
                    <a:pt x="295" y="0"/>
                    <a:pt x="333" y="0"/>
                  </a:cubicBezTo>
                  <a:cubicBezTo>
                    <a:pt x="373" y="0"/>
                    <a:pt x="403" y="17"/>
                    <a:pt x="418" y="45"/>
                  </a:cubicBezTo>
                  <a:cubicBezTo>
                    <a:pt x="427" y="63"/>
                    <a:pt x="430" y="77"/>
                    <a:pt x="430" y="121"/>
                  </a:cubicBezTo>
                  <a:cubicBezTo>
                    <a:pt x="430" y="285"/>
                    <a:pt x="430" y="285"/>
                    <a:pt x="430" y="285"/>
                  </a:cubicBezTo>
                  <a:lnTo>
                    <a:pt x="356" y="2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5004" y="4141"/>
              <a:ext cx="36" cy="52"/>
            </a:xfrm>
            <a:custGeom>
              <a:avLst/>
              <a:gdLst>
                <a:gd name="T0" fmla="*/ 73 w 291"/>
                <a:gd name="T1" fmla="*/ 243 h 423"/>
                <a:gd name="T2" fmla="*/ 73 w 291"/>
                <a:gd name="T3" fmla="*/ 423 h 423"/>
                <a:gd name="T4" fmla="*/ 0 w 291"/>
                <a:gd name="T5" fmla="*/ 423 h 423"/>
                <a:gd name="T6" fmla="*/ 0 w 291"/>
                <a:gd name="T7" fmla="*/ 7 h 423"/>
                <a:gd name="T8" fmla="*/ 73 w 291"/>
                <a:gd name="T9" fmla="*/ 7 h 423"/>
                <a:gd name="T10" fmla="*/ 73 w 291"/>
                <a:gd name="T11" fmla="*/ 51 h 423"/>
                <a:gd name="T12" fmla="*/ 167 w 291"/>
                <a:gd name="T13" fmla="*/ 0 h 423"/>
                <a:gd name="T14" fmla="*/ 291 w 291"/>
                <a:gd name="T15" fmla="*/ 140 h 423"/>
                <a:gd name="T16" fmla="*/ 159 w 291"/>
                <a:gd name="T17" fmla="*/ 291 h 423"/>
                <a:gd name="T18" fmla="*/ 73 w 291"/>
                <a:gd name="T19" fmla="*/ 243 h 423"/>
                <a:gd name="T20" fmla="*/ 212 w 291"/>
                <a:gd name="T21" fmla="*/ 142 h 423"/>
                <a:gd name="T22" fmla="*/ 145 w 291"/>
                <a:gd name="T23" fmla="*/ 43 h 423"/>
                <a:gd name="T24" fmla="*/ 73 w 291"/>
                <a:gd name="T25" fmla="*/ 147 h 423"/>
                <a:gd name="T26" fmla="*/ 141 w 291"/>
                <a:gd name="T27" fmla="*/ 248 h 423"/>
                <a:gd name="T28" fmla="*/ 212 w 291"/>
                <a:gd name="T29" fmla="*/ 14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423">
                  <a:moveTo>
                    <a:pt x="73" y="243"/>
                  </a:moveTo>
                  <a:cubicBezTo>
                    <a:pt x="73" y="423"/>
                    <a:pt x="73" y="423"/>
                    <a:pt x="73" y="4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98" y="17"/>
                    <a:pt x="126" y="0"/>
                    <a:pt x="167" y="0"/>
                  </a:cubicBezTo>
                  <a:cubicBezTo>
                    <a:pt x="238" y="0"/>
                    <a:pt x="291" y="56"/>
                    <a:pt x="291" y="140"/>
                  </a:cubicBezTo>
                  <a:cubicBezTo>
                    <a:pt x="291" y="224"/>
                    <a:pt x="236" y="291"/>
                    <a:pt x="159" y="291"/>
                  </a:cubicBezTo>
                  <a:cubicBezTo>
                    <a:pt x="125" y="291"/>
                    <a:pt x="96" y="276"/>
                    <a:pt x="73" y="243"/>
                  </a:cubicBezTo>
                  <a:close/>
                  <a:moveTo>
                    <a:pt x="212" y="142"/>
                  </a:moveTo>
                  <a:cubicBezTo>
                    <a:pt x="212" y="79"/>
                    <a:pt x="181" y="43"/>
                    <a:pt x="145" y="43"/>
                  </a:cubicBezTo>
                  <a:cubicBezTo>
                    <a:pt x="110" y="43"/>
                    <a:pt x="73" y="73"/>
                    <a:pt x="73" y="147"/>
                  </a:cubicBezTo>
                  <a:cubicBezTo>
                    <a:pt x="73" y="206"/>
                    <a:pt x="97" y="248"/>
                    <a:pt x="141" y="248"/>
                  </a:cubicBezTo>
                  <a:cubicBezTo>
                    <a:pt x="189" y="248"/>
                    <a:pt x="212" y="196"/>
                    <a:pt x="212" y="1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5045" y="4141"/>
              <a:ext cx="36" cy="36"/>
            </a:xfrm>
            <a:custGeom>
              <a:avLst/>
              <a:gdLst>
                <a:gd name="T0" fmla="*/ 0 w 294"/>
                <a:gd name="T1" fmla="*/ 143 h 291"/>
                <a:gd name="T2" fmla="*/ 148 w 294"/>
                <a:gd name="T3" fmla="*/ 0 h 291"/>
                <a:gd name="T4" fmla="*/ 294 w 294"/>
                <a:gd name="T5" fmla="*/ 143 h 291"/>
                <a:gd name="T6" fmla="*/ 147 w 294"/>
                <a:gd name="T7" fmla="*/ 291 h 291"/>
                <a:gd name="T8" fmla="*/ 0 w 294"/>
                <a:gd name="T9" fmla="*/ 143 h 291"/>
                <a:gd name="T10" fmla="*/ 217 w 294"/>
                <a:gd name="T11" fmla="*/ 145 h 291"/>
                <a:gd name="T12" fmla="*/ 147 w 294"/>
                <a:gd name="T13" fmla="*/ 38 h 291"/>
                <a:gd name="T14" fmla="*/ 77 w 294"/>
                <a:gd name="T15" fmla="*/ 145 h 291"/>
                <a:gd name="T16" fmla="*/ 147 w 294"/>
                <a:gd name="T17" fmla="*/ 253 h 291"/>
                <a:gd name="T18" fmla="*/ 217 w 294"/>
                <a:gd name="T19" fmla="*/ 14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1">
                  <a:moveTo>
                    <a:pt x="0" y="143"/>
                  </a:moveTo>
                  <a:cubicBezTo>
                    <a:pt x="0" y="57"/>
                    <a:pt x="64" y="0"/>
                    <a:pt x="148" y="0"/>
                  </a:cubicBezTo>
                  <a:cubicBezTo>
                    <a:pt x="230" y="0"/>
                    <a:pt x="294" y="59"/>
                    <a:pt x="294" y="143"/>
                  </a:cubicBezTo>
                  <a:cubicBezTo>
                    <a:pt x="294" y="235"/>
                    <a:pt x="226" y="291"/>
                    <a:pt x="147" y="291"/>
                  </a:cubicBezTo>
                  <a:cubicBezTo>
                    <a:pt x="68" y="291"/>
                    <a:pt x="0" y="236"/>
                    <a:pt x="0" y="143"/>
                  </a:cubicBezTo>
                  <a:close/>
                  <a:moveTo>
                    <a:pt x="217" y="145"/>
                  </a:moveTo>
                  <a:cubicBezTo>
                    <a:pt x="217" y="76"/>
                    <a:pt x="188" y="38"/>
                    <a:pt x="147" y="38"/>
                  </a:cubicBezTo>
                  <a:cubicBezTo>
                    <a:pt x="107" y="38"/>
                    <a:pt x="77" y="78"/>
                    <a:pt x="77" y="145"/>
                  </a:cubicBezTo>
                  <a:cubicBezTo>
                    <a:pt x="77" y="214"/>
                    <a:pt x="109" y="253"/>
                    <a:pt x="147" y="253"/>
                  </a:cubicBezTo>
                  <a:cubicBezTo>
                    <a:pt x="185" y="253"/>
                    <a:pt x="217" y="215"/>
                    <a:pt x="217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083" y="4141"/>
              <a:ext cx="55" cy="35"/>
            </a:xfrm>
            <a:custGeom>
              <a:avLst/>
              <a:gdLst>
                <a:gd name="T0" fmla="*/ 42 w 55"/>
                <a:gd name="T1" fmla="*/ 35 h 35"/>
                <a:gd name="T2" fmla="*/ 36 w 55"/>
                <a:gd name="T3" fmla="*/ 35 h 35"/>
                <a:gd name="T4" fmla="*/ 27 w 55"/>
                <a:gd name="T5" fmla="*/ 12 h 35"/>
                <a:gd name="T6" fmla="*/ 19 w 55"/>
                <a:gd name="T7" fmla="*/ 35 h 35"/>
                <a:gd name="T8" fmla="*/ 12 w 55"/>
                <a:gd name="T9" fmla="*/ 35 h 35"/>
                <a:gd name="T10" fmla="*/ 0 w 55"/>
                <a:gd name="T11" fmla="*/ 2 h 35"/>
                <a:gd name="T12" fmla="*/ 9 w 55"/>
                <a:gd name="T13" fmla="*/ 0 h 35"/>
                <a:gd name="T14" fmla="*/ 17 w 55"/>
                <a:gd name="T15" fmla="*/ 24 h 35"/>
                <a:gd name="T16" fmla="*/ 26 w 55"/>
                <a:gd name="T17" fmla="*/ 1 h 35"/>
                <a:gd name="T18" fmla="*/ 32 w 55"/>
                <a:gd name="T19" fmla="*/ 1 h 35"/>
                <a:gd name="T20" fmla="*/ 40 w 55"/>
                <a:gd name="T21" fmla="*/ 24 h 35"/>
                <a:gd name="T22" fmla="*/ 48 w 55"/>
                <a:gd name="T23" fmla="*/ 0 h 35"/>
                <a:gd name="T24" fmla="*/ 55 w 55"/>
                <a:gd name="T25" fmla="*/ 2 h 35"/>
                <a:gd name="T26" fmla="*/ 42 w 55"/>
                <a:gd name="T2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5">
                  <a:moveTo>
                    <a:pt x="42" y="35"/>
                  </a:moveTo>
                  <a:lnTo>
                    <a:pt x="36" y="35"/>
                  </a:lnTo>
                  <a:lnTo>
                    <a:pt x="27" y="12"/>
                  </a:lnTo>
                  <a:lnTo>
                    <a:pt x="19" y="35"/>
                  </a:lnTo>
                  <a:lnTo>
                    <a:pt x="12" y="35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24"/>
                  </a:lnTo>
                  <a:lnTo>
                    <a:pt x="26" y="1"/>
                  </a:lnTo>
                  <a:lnTo>
                    <a:pt x="32" y="1"/>
                  </a:lnTo>
                  <a:lnTo>
                    <a:pt x="40" y="24"/>
                  </a:lnTo>
                  <a:lnTo>
                    <a:pt x="48" y="0"/>
                  </a:lnTo>
                  <a:lnTo>
                    <a:pt x="55" y="2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41" y="4141"/>
              <a:ext cx="32" cy="36"/>
            </a:xfrm>
            <a:custGeom>
              <a:avLst/>
              <a:gdLst>
                <a:gd name="T0" fmla="*/ 259 w 262"/>
                <a:gd name="T1" fmla="*/ 259 h 291"/>
                <a:gd name="T2" fmla="*/ 149 w 262"/>
                <a:gd name="T3" fmla="*/ 291 h 291"/>
                <a:gd name="T4" fmla="*/ 53 w 262"/>
                <a:gd name="T5" fmla="*/ 259 h 291"/>
                <a:gd name="T6" fmla="*/ 0 w 262"/>
                <a:gd name="T7" fmla="*/ 140 h 291"/>
                <a:gd name="T8" fmla="*/ 49 w 262"/>
                <a:gd name="T9" fmla="*/ 30 h 291"/>
                <a:gd name="T10" fmla="*/ 141 w 262"/>
                <a:gd name="T11" fmla="*/ 0 h 291"/>
                <a:gd name="T12" fmla="*/ 234 w 262"/>
                <a:gd name="T13" fmla="*/ 41 h 291"/>
                <a:gd name="T14" fmla="*/ 262 w 262"/>
                <a:gd name="T15" fmla="*/ 132 h 291"/>
                <a:gd name="T16" fmla="*/ 262 w 262"/>
                <a:gd name="T17" fmla="*/ 152 h 291"/>
                <a:gd name="T18" fmla="*/ 78 w 262"/>
                <a:gd name="T19" fmla="*/ 152 h 291"/>
                <a:gd name="T20" fmla="*/ 164 w 262"/>
                <a:gd name="T21" fmla="*/ 244 h 291"/>
                <a:gd name="T22" fmla="*/ 237 w 262"/>
                <a:gd name="T23" fmla="*/ 219 h 291"/>
                <a:gd name="T24" fmla="*/ 259 w 262"/>
                <a:gd name="T25" fmla="*/ 259 h 291"/>
                <a:gd name="T26" fmla="*/ 196 w 262"/>
                <a:gd name="T27" fmla="*/ 107 h 291"/>
                <a:gd name="T28" fmla="*/ 141 w 262"/>
                <a:gd name="T29" fmla="*/ 37 h 291"/>
                <a:gd name="T30" fmla="*/ 79 w 262"/>
                <a:gd name="T31" fmla="*/ 114 h 291"/>
                <a:gd name="T32" fmla="*/ 196 w 262"/>
                <a:gd name="T33" fmla="*/ 114 h 291"/>
                <a:gd name="T34" fmla="*/ 196 w 262"/>
                <a:gd name="T35" fmla="*/ 10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2" h="291">
                  <a:moveTo>
                    <a:pt x="259" y="259"/>
                  </a:moveTo>
                  <a:cubicBezTo>
                    <a:pt x="225" y="281"/>
                    <a:pt x="187" y="291"/>
                    <a:pt x="149" y="291"/>
                  </a:cubicBezTo>
                  <a:cubicBezTo>
                    <a:pt x="110" y="291"/>
                    <a:pt x="78" y="281"/>
                    <a:pt x="53" y="259"/>
                  </a:cubicBezTo>
                  <a:cubicBezTo>
                    <a:pt x="18" y="232"/>
                    <a:pt x="0" y="188"/>
                    <a:pt x="0" y="140"/>
                  </a:cubicBezTo>
                  <a:cubicBezTo>
                    <a:pt x="0" y="96"/>
                    <a:pt x="18" y="55"/>
                    <a:pt x="49" y="30"/>
                  </a:cubicBezTo>
                  <a:cubicBezTo>
                    <a:pt x="73" y="11"/>
                    <a:pt x="104" y="0"/>
                    <a:pt x="141" y="0"/>
                  </a:cubicBezTo>
                  <a:cubicBezTo>
                    <a:pt x="183" y="0"/>
                    <a:pt x="214" y="14"/>
                    <a:pt x="234" y="41"/>
                  </a:cubicBezTo>
                  <a:cubicBezTo>
                    <a:pt x="253" y="65"/>
                    <a:pt x="262" y="97"/>
                    <a:pt x="262" y="132"/>
                  </a:cubicBezTo>
                  <a:cubicBezTo>
                    <a:pt x="262" y="137"/>
                    <a:pt x="262" y="144"/>
                    <a:pt x="262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9" y="208"/>
                    <a:pt x="110" y="244"/>
                    <a:pt x="164" y="244"/>
                  </a:cubicBezTo>
                  <a:cubicBezTo>
                    <a:pt x="188" y="244"/>
                    <a:pt x="215" y="234"/>
                    <a:pt x="237" y="219"/>
                  </a:cubicBezTo>
                  <a:lnTo>
                    <a:pt x="259" y="259"/>
                  </a:lnTo>
                  <a:close/>
                  <a:moveTo>
                    <a:pt x="196" y="107"/>
                  </a:moveTo>
                  <a:cubicBezTo>
                    <a:pt x="196" y="66"/>
                    <a:pt x="177" y="37"/>
                    <a:pt x="141" y="37"/>
                  </a:cubicBezTo>
                  <a:cubicBezTo>
                    <a:pt x="105" y="37"/>
                    <a:pt x="81" y="62"/>
                    <a:pt x="79" y="114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196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81" y="4141"/>
              <a:ext cx="23" cy="35"/>
            </a:xfrm>
            <a:custGeom>
              <a:avLst/>
              <a:gdLst>
                <a:gd name="T0" fmla="*/ 166 w 190"/>
                <a:gd name="T1" fmla="*/ 77 h 285"/>
                <a:gd name="T2" fmla="*/ 130 w 190"/>
                <a:gd name="T3" fmla="*/ 66 h 285"/>
                <a:gd name="T4" fmla="*/ 82 w 190"/>
                <a:gd name="T5" fmla="*/ 107 h 285"/>
                <a:gd name="T6" fmla="*/ 74 w 190"/>
                <a:gd name="T7" fmla="*/ 171 h 285"/>
                <a:gd name="T8" fmla="*/ 74 w 190"/>
                <a:gd name="T9" fmla="*/ 285 h 285"/>
                <a:gd name="T10" fmla="*/ 0 w 190"/>
                <a:gd name="T11" fmla="*/ 285 h 285"/>
                <a:gd name="T12" fmla="*/ 0 w 190"/>
                <a:gd name="T13" fmla="*/ 7 h 285"/>
                <a:gd name="T14" fmla="*/ 74 w 190"/>
                <a:gd name="T15" fmla="*/ 7 h 285"/>
                <a:gd name="T16" fmla="*/ 74 w 190"/>
                <a:gd name="T17" fmla="*/ 61 h 285"/>
                <a:gd name="T18" fmla="*/ 80 w 190"/>
                <a:gd name="T19" fmla="*/ 47 h 285"/>
                <a:gd name="T20" fmla="*/ 138 w 190"/>
                <a:gd name="T21" fmla="*/ 0 h 285"/>
                <a:gd name="T22" fmla="*/ 190 w 190"/>
                <a:gd name="T23" fmla="*/ 23 h 285"/>
                <a:gd name="T24" fmla="*/ 166 w 190"/>
                <a:gd name="T25" fmla="*/ 7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285">
                  <a:moveTo>
                    <a:pt x="166" y="77"/>
                  </a:moveTo>
                  <a:cubicBezTo>
                    <a:pt x="154" y="69"/>
                    <a:pt x="141" y="66"/>
                    <a:pt x="130" y="66"/>
                  </a:cubicBezTo>
                  <a:cubicBezTo>
                    <a:pt x="108" y="66"/>
                    <a:pt x="90" y="81"/>
                    <a:pt x="82" y="107"/>
                  </a:cubicBezTo>
                  <a:cubicBezTo>
                    <a:pt x="76" y="122"/>
                    <a:pt x="74" y="139"/>
                    <a:pt x="74" y="171"/>
                  </a:cubicBezTo>
                  <a:cubicBezTo>
                    <a:pt x="74" y="285"/>
                    <a:pt x="74" y="285"/>
                    <a:pt x="74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6"/>
                    <a:pt x="79" y="51"/>
                    <a:pt x="80" y="47"/>
                  </a:cubicBezTo>
                  <a:cubicBezTo>
                    <a:pt x="92" y="20"/>
                    <a:pt x="110" y="0"/>
                    <a:pt x="138" y="0"/>
                  </a:cubicBezTo>
                  <a:cubicBezTo>
                    <a:pt x="154" y="0"/>
                    <a:pt x="171" y="7"/>
                    <a:pt x="190" y="23"/>
                  </a:cubicBezTo>
                  <a:lnTo>
                    <a:pt x="166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224" y="4129"/>
              <a:ext cx="35" cy="48"/>
            </a:xfrm>
            <a:custGeom>
              <a:avLst/>
              <a:gdLst>
                <a:gd name="T0" fmla="*/ 208 w 287"/>
                <a:gd name="T1" fmla="*/ 395 h 395"/>
                <a:gd name="T2" fmla="*/ 129 w 287"/>
                <a:gd name="T3" fmla="*/ 229 h 395"/>
                <a:gd name="T4" fmla="*/ 78 w 287"/>
                <a:gd name="T5" fmla="*/ 229 h 395"/>
                <a:gd name="T6" fmla="*/ 78 w 287"/>
                <a:gd name="T7" fmla="*/ 389 h 395"/>
                <a:gd name="T8" fmla="*/ 0 w 287"/>
                <a:gd name="T9" fmla="*/ 389 h 395"/>
                <a:gd name="T10" fmla="*/ 0 w 287"/>
                <a:gd name="T11" fmla="*/ 0 h 395"/>
                <a:gd name="T12" fmla="*/ 111 w 287"/>
                <a:gd name="T13" fmla="*/ 0 h 395"/>
                <a:gd name="T14" fmla="*/ 221 w 287"/>
                <a:gd name="T15" fmla="*/ 23 h 395"/>
                <a:gd name="T16" fmla="*/ 262 w 287"/>
                <a:gd name="T17" fmla="*/ 108 h 395"/>
                <a:gd name="T18" fmla="*/ 194 w 287"/>
                <a:gd name="T19" fmla="*/ 215 h 395"/>
                <a:gd name="T20" fmla="*/ 287 w 287"/>
                <a:gd name="T21" fmla="*/ 381 h 395"/>
                <a:gd name="T22" fmla="*/ 208 w 287"/>
                <a:gd name="T23" fmla="*/ 395 h 395"/>
                <a:gd name="T24" fmla="*/ 168 w 287"/>
                <a:gd name="T25" fmla="*/ 65 h 395"/>
                <a:gd name="T26" fmla="*/ 104 w 287"/>
                <a:gd name="T27" fmla="*/ 49 h 395"/>
                <a:gd name="T28" fmla="*/ 78 w 287"/>
                <a:gd name="T29" fmla="*/ 49 h 395"/>
                <a:gd name="T30" fmla="*/ 78 w 287"/>
                <a:gd name="T31" fmla="*/ 183 h 395"/>
                <a:gd name="T32" fmla="*/ 112 w 287"/>
                <a:gd name="T33" fmla="*/ 183 h 395"/>
                <a:gd name="T34" fmla="*/ 171 w 287"/>
                <a:gd name="T35" fmla="*/ 163 h 395"/>
                <a:gd name="T36" fmla="*/ 188 w 287"/>
                <a:gd name="T37" fmla="*/ 113 h 395"/>
                <a:gd name="T38" fmla="*/ 168 w 287"/>
                <a:gd name="T39" fmla="*/ 6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" h="395">
                  <a:moveTo>
                    <a:pt x="208" y="395"/>
                  </a:moveTo>
                  <a:cubicBezTo>
                    <a:pt x="129" y="229"/>
                    <a:pt x="129" y="229"/>
                    <a:pt x="129" y="229"/>
                  </a:cubicBezTo>
                  <a:cubicBezTo>
                    <a:pt x="78" y="229"/>
                    <a:pt x="78" y="229"/>
                    <a:pt x="78" y="229"/>
                  </a:cubicBezTo>
                  <a:cubicBezTo>
                    <a:pt x="78" y="389"/>
                    <a:pt x="78" y="389"/>
                    <a:pt x="7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67" y="0"/>
                    <a:pt x="197" y="6"/>
                    <a:pt x="221" y="23"/>
                  </a:cubicBezTo>
                  <a:cubicBezTo>
                    <a:pt x="247" y="41"/>
                    <a:pt x="262" y="72"/>
                    <a:pt x="262" y="108"/>
                  </a:cubicBezTo>
                  <a:cubicBezTo>
                    <a:pt x="262" y="156"/>
                    <a:pt x="234" y="194"/>
                    <a:pt x="194" y="215"/>
                  </a:cubicBezTo>
                  <a:cubicBezTo>
                    <a:pt x="287" y="381"/>
                    <a:pt x="287" y="381"/>
                    <a:pt x="287" y="381"/>
                  </a:cubicBezTo>
                  <a:lnTo>
                    <a:pt x="208" y="395"/>
                  </a:lnTo>
                  <a:close/>
                  <a:moveTo>
                    <a:pt x="168" y="65"/>
                  </a:moveTo>
                  <a:cubicBezTo>
                    <a:pt x="154" y="54"/>
                    <a:pt x="136" y="49"/>
                    <a:pt x="104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8" y="183"/>
                    <a:pt x="78" y="183"/>
                    <a:pt x="78" y="183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45" y="183"/>
                    <a:pt x="159" y="176"/>
                    <a:pt x="171" y="163"/>
                  </a:cubicBezTo>
                  <a:cubicBezTo>
                    <a:pt x="184" y="147"/>
                    <a:pt x="188" y="125"/>
                    <a:pt x="188" y="113"/>
                  </a:cubicBezTo>
                  <a:cubicBezTo>
                    <a:pt x="188" y="92"/>
                    <a:pt x="180" y="75"/>
                    <a:pt x="168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5263" y="4141"/>
              <a:ext cx="32" cy="36"/>
            </a:xfrm>
            <a:custGeom>
              <a:avLst/>
              <a:gdLst>
                <a:gd name="T0" fmla="*/ 260 w 263"/>
                <a:gd name="T1" fmla="*/ 259 h 291"/>
                <a:gd name="T2" fmla="*/ 150 w 263"/>
                <a:gd name="T3" fmla="*/ 291 h 291"/>
                <a:gd name="T4" fmla="*/ 53 w 263"/>
                <a:gd name="T5" fmla="*/ 259 h 291"/>
                <a:gd name="T6" fmla="*/ 0 w 263"/>
                <a:gd name="T7" fmla="*/ 140 h 291"/>
                <a:gd name="T8" fmla="*/ 50 w 263"/>
                <a:gd name="T9" fmla="*/ 30 h 291"/>
                <a:gd name="T10" fmla="*/ 142 w 263"/>
                <a:gd name="T11" fmla="*/ 0 h 291"/>
                <a:gd name="T12" fmla="*/ 235 w 263"/>
                <a:gd name="T13" fmla="*/ 41 h 291"/>
                <a:gd name="T14" fmla="*/ 263 w 263"/>
                <a:gd name="T15" fmla="*/ 132 h 291"/>
                <a:gd name="T16" fmla="*/ 262 w 263"/>
                <a:gd name="T17" fmla="*/ 152 h 291"/>
                <a:gd name="T18" fmla="*/ 79 w 263"/>
                <a:gd name="T19" fmla="*/ 152 h 291"/>
                <a:gd name="T20" fmla="*/ 165 w 263"/>
                <a:gd name="T21" fmla="*/ 244 h 291"/>
                <a:gd name="T22" fmla="*/ 238 w 263"/>
                <a:gd name="T23" fmla="*/ 219 h 291"/>
                <a:gd name="T24" fmla="*/ 260 w 263"/>
                <a:gd name="T25" fmla="*/ 259 h 291"/>
                <a:gd name="T26" fmla="*/ 197 w 263"/>
                <a:gd name="T27" fmla="*/ 107 h 291"/>
                <a:gd name="T28" fmla="*/ 141 w 263"/>
                <a:gd name="T29" fmla="*/ 37 h 291"/>
                <a:gd name="T30" fmla="*/ 80 w 263"/>
                <a:gd name="T31" fmla="*/ 114 h 291"/>
                <a:gd name="T32" fmla="*/ 197 w 263"/>
                <a:gd name="T33" fmla="*/ 114 h 291"/>
                <a:gd name="T34" fmla="*/ 197 w 263"/>
                <a:gd name="T35" fmla="*/ 10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291">
                  <a:moveTo>
                    <a:pt x="260" y="259"/>
                  </a:moveTo>
                  <a:cubicBezTo>
                    <a:pt x="226" y="281"/>
                    <a:pt x="187" y="291"/>
                    <a:pt x="150" y="291"/>
                  </a:cubicBezTo>
                  <a:cubicBezTo>
                    <a:pt x="110" y="291"/>
                    <a:pt x="79" y="281"/>
                    <a:pt x="53" y="259"/>
                  </a:cubicBezTo>
                  <a:cubicBezTo>
                    <a:pt x="19" y="232"/>
                    <a:pt x="0" y="188"/>
                    <a:pt x="0" y="140"/>
                  </a:cubicBezTo>
                  <a:cubicBezTo>
                    <a:pt x="0" y="96"/>
                    <a:pt x="19" y="55"/>
                    <a:pt x="50" y="30"/>
                  </a:cubicBezTo>
                  <a:cubicBezTo>
                    <a:pt x="74" y="11"/>
                    <a:pt x="105" y="0"/>
                    <a:pt x="142" y="0"/>
                  </a:cubicBezTo>
                  <a:cubicBezTo>
                    <a:pt x="184" y="0"/>
                    <a:pt x="215" y="14"/>
                    <a:pt x="235" y="41"/>
                  </a:cubicBezTo>
                  <a:cubicBezTo>
                    <a:pt x="254" y="65"/>
                    <a:pt x="263" y="97"/>
                    <a:pt x="263" y="132"/>
                  </a:cubicBezTo>
                  <a:cubicBezTo>
                    <a:pt x="263" y="137"/>
                    <a:pt x="263" y="144"/>
                    <a:pt x="262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208"/>
                    <a:pt x="110" y="244"/>
                    <a:pt x="165" y="244"/>
                  </a:cubicBezTo>
                  <a:cubicBezTo>
                    <a:pt x="189" y="244"/>
                    <a:pt x="216" y="234"/>
                    <a:pt x="238" y="219"/>
                  </a:cubicBezTo>
                  <a:lnTo>
                    <a:pt x="260" y="259"/>
                  </a:lnTo>
                  <a:close/>
                  <a:moveTo>
                    <a:pt x="197" y="107"/>
                  </a:moveTo>
                  <a:cubicBezTo>
                    <a:pt x="197" y="66"/>
                    <a:pt x="177" y="37"/>
                    <a:pt x="141" y="37"/>
                  </a:cubicBezTo>
                  <a:cubicBezTo>
                    <a:pt x="106" y="37"/>
                    <a:pt x="81" y="62"/>
                    <a:pt x="80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300" y="4141"/>
              <a:ext cx="24" cy="36"/>
            </a:xfrm>
            <a:custGeom>
              <a:avLst/>
              <a:gdLst>
                <a:gd name="T0" fmla="*/ 0 w 194"/>
                <a:gd name="T1" fmla="*/ 261 h 291"/>
                <a:gd name="T2" fmla="*/ 21 w 194"/>
                <a:gd name="T3" fmla="*/ 221 h 291"/>
                <a:gd name="T4" fmla="*/ 80 w 194"/>
                <a:gd name="T5" fmla="*/ 249 h 291"/>
                <a:gd name="T6" fmla="*/ 121 w 194"/>
                <a:gd name="T7" fmla="*/ 214 h 291"/>
                <a:gd name="T8" fmla="*/ 74 w 194"/>
                <a:gd name="T9" fmla="*/ 158 h 291"/>
                <a:gd name="T10" fmla="*/ 14 w 194"/>
                <a:gd name="T11" fmla="*/ 75 h 291"/>
                <a:gd name="T12" fmla="*/ 108 w 194"/>
                <a:gd name="T13" fmla="*/ 0 h 291"/>
                <a:gd name="T14" fmla="*/ 189 w 194"/>
                <a:gd name="T15" fmla="*/ 22 h 291"/>
                <a:gd name="T16" fmla="*/ 169 w 194"/>
                <a:gd name="T17" fmla="*/ 58 h 291"/>
                <a:gd name="T18" fmla="*/ 124 w 194"/>
                <a:gd name="T19" fmla="*/ 42 h 291"/>
                <a:gd name="T20" fmla="*/ 87 w 194"/>
                <a:gd name="T21" fmla="*/ 71 h 291"/>
                <a:gd name="T22" fmla="*/ 127 w 194"/>
                <a:gd name="T23" fmla="*/ 120 h 291"/>
                <a:gd name="T24" fmla="*/ 194 w 194"/>
                <a:gd name="T25" fmla="*/ 211 h 291"/>
                <a:gd name="T26" fmla="*/ 91 w 194"/>
                <a:gd name="T27" fmla="*/ 291 h 291"/>
                <a:gd name="T28" fmla="*/ 0 w 194"/>
                <a:gd name="T29" fmla="*/ 2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291">
                  <a:moveTo>
                    <a:pt x="0" y="261"/>
                  </a:moveTo>
                  <a:cubicBezTo>
                    <a:pt x="21" y="221"/>
                    <a:pt x="21" y="221"/>
                    <a:pt x="21" y="221"/>
                  </a:cubicBezTo>
                  <a:cubicBezTo>
                    <a:pt x="39" y="237"/>
                    <a:pt x="62" y="249"/>
                    <a:pt x="80" y="249"/>
                  </a:cubicBezTo>
                  <a:cubicBezTo>
                    <a:pt x="107" y="249"/>
                    <a:pt x="121" y="235"/>
                    <a:pt x="121" y="214"/>
                  </a:cubicBezTo>
                  <a:cubicBezTo>
                    <a:pt x="121" y="196"/>
                    <a:pt x="110" y="184"/>
                    <a:pt x="74" y="158"/>
                  </a:cubicBezTo>
                  <a:cubicBezTo>
                    <a:pt x="43" y="135"/>
                    <a:pt x="14" y="113"/>
                    <a:pt x="14" y="75"/>
                  </a:cubicBezTo>
                  <a:cubicBezTo>
                    <a:pt x="14" y="30"/>
                    <a:pt x="52" y="0"/>
                    <a:pt x="108" y="0"/>
                  </a:cubicBezTo>
                  <a:cubicBezTo>
                    <a:pt x="138" y="0"/>
                    <a:pt x="166" y="8"/>
                    <a:pt x="189" y="22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55" y="48"/>
                    <a:pt x="139" y="42"/>
                    <a:pt x="124" y="42"/>
                  </a:cubicBezTo>
                  <a:cubicBezTo>
                    <a:pt x="99" y="42"/>
                    <a:pt x="87" y="58"/>
                    <a:pt x="87" y="71"/>
                  </a:cubicBezTo>
                  <a:cubicBezTo>
                    <a:pt x="87" y="88"/>
                    <a:pt x="99" y="100"/>
                    <a:pt x="127" y="120"/>
                  </a:cubicBezTo>
                  <a:cubicBezTo>
                    <a:pt x="181" y="160"/>
                    <a:pt x="194" y="177"/>
                    <a:pt x="194" y="211"/>
                  </a:cubicBezTo>
                  <a:cubicBezTo>
                    <a:pt x="194" y="260"/>
                    <a:pt x="150" y="291"/>
                    <a:pt x="91" y="291"/>
                  </a:cubicBezTo>
                  <a:cubicBezTo>
                    <a:pt x="56" y="291"/>
                    <a:pt x="24" y="280"/>
                    <a:pt x="0" y="2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331" y="4142"/>
              <a:ext cx="32" cy="35"/>
            </a:xfrm>
            <a:custGeom>
              <a:avLst/>
              <a:gdLst>
                <a:gd name="T0" fmla="*/ 186 w 261"/>
                <a:gd name="T1" fmla="*/ 278 h 284"/>
                <a:gd name="T2" fmla="*/ 186 w 261"/>
                <a:gd name="T3" fmla="*/ 238 h 284"/>
                <a:gd name="T4" fmla="*/ 96 w 261"/>
                <a:gd name="T5" fmla="*/ 284 h 284"/>
                <a:gd name="T6" fmla="*/ 9 w 261"/>
                <a:gd name="T7" fmla="*/ 232 h 284"/>
                <a:gd name="T8" fmla="*/ 0 w 261"/>
                <a:gd name="T9" fmla="*/ 157 h 284"/>
                <a:gd name="T10" fmla="*/ 0 w 261"/>
                <a:gd name="T11" fmla="*/ 0 h 284"/>
                <a:gd name="T12" fmla="*/ 74 w 261"/>
                <a:gd name="T13" fmla="*/ 0 h 284"/>
                <a:gd name="T14" fmla="*/ 74 w 261"/>
                <a:gd name="T15" fmla="*/ 158 h 284"/>
                <a:gd name="T16" fmla="*/ 81 w 261"/>
                <a:gd name="T17" fmla="*/ 209 h 284"/>
                <a:gd name="T18" fmla="*/ 127 w 261"/>
                <a:gd name="T19" fmla="*/ 234 h 284"/>
                <a:gd name="T20" fmla="*/ 179 w 261"/>
                <a:gd name="T21" fmla="*/ 201 h 284"/>
                <a:gd name="T22" fmla="*/ 186 w 261"/>
                <a:gd name="T23" fmla="*/ 149 h 284"/>
                <a:gd name="T24" fmla="*/ 186 w 261"/>
                <a:gd name="T25" fmla="*/ 0 h 284"/>
                <a:gd name="T26" fmla="*/ 261 w 261"/>
                <a:gd name="T27" fmla="*/ 0 h 284"/>
                <a:gd name="T28" fmla="*/ 261 w 261"/>
                <a:gd name="T29" fmla="*/ 278 h 284"/>
                <a:gd name="T30" fmla="*/ 186 w 261"/>
                <a:gd name="T31" fmla="*/ 27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1" h="284">
                  <a:moveTo>
                    <a:pt x="186" y="278"/>
                  </a:moveTo>
                  <a:cubicBezTo>
                    <a:pt x="186" y="238"/>
                    <a:pt x="186" y="238"/>
                    <a:pt x="186" y="238"/>
                  </a:cubicBezTo>
                  <a:cubicBezTo>
                    <a:pt x="163" y="272"/>
                    <a:pt x="135" y="284"/>
                    <a:pt x="96" y="284"/>
                  </a:cubicBezTo>
                  <a:cubicBezTo>
                    <a:pt x="55" y="284"/>
                    <a:pt x="21" y="265"/>
                    <a:pt x="9" y="232"/>
                  </a:cubicBezTo>
                  <a:cubicBezTo>
                    <a:pt x="1" y="215"/>
                    <a:pt x="0" y="200"/>
                    <a:pt x="0" y="1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83"/>
                    <a:pt x="76" y="198"/>
                    <a:pt x="81" y="209"/>
                  </a:cubicBezTo>
                  <a:cubicBezTo>
                    <a:pt x="88" y="224"/>
                    <a:pt x="103" y="234"/>
                    <a:pt x="127" y="234"/>
                  </a:cubicBezTo>
                  <a:cubicBezTo>
                    <a:pt x="152" y="234"/>
                    <a:pt x="169" y="222"/>
                    <a:pt x="179" y="201"/>
                  </a:cubicBezTo>
                  <a:cubicBezTo>
                    <a:pt x="185" y="188"/>
                    <a:pt x="186" y="170"/>
                    <a:pt x="186" y="149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278"/>
                    <a:pt x="261" y="278"/>
                    <a:pt x="261" y="278"/>
                  </a:cubicBezTo>
                  <a:lnTo>
                    <a:pt x="186" y="2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373" y="4126"/>
              <a:ext cx="9" cy="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388" y="4132"/>
              <a:ext cx="24" cy="45"/>
            </a:xfrm>
            <a:custGeom>
              <a:avLst/>
              <a:gdLst>
                <a:gd name="T0" fmla="*/ 198 w 198"/>
                <a:gd name="T1" fmla="*/ 350 h 367"/>
                <a:gd name="T2" fmla="*/ 124 w 198"/>
                <a:gd name="T3" fmla="*/ 367 h 367"/>
                <a:gd name="T4" fmla="*/ 52 w 198"/>
                <a:gd name="T5" fmla="*/ 336 h 367"/>
                <a:gd name="T6" fmla="*/ 39 w 198"/>
                <a:gd name="T7" fmla="*/ 265 h 367"/>
                <a:gd name="T8" fmla="*/ 39 w 198"/>
                <a:gd name="T9" fmla="*/ 122 h 367"/>
                <a:gd name="T10" fmla="*/ 0 w 198"/>
                <a:gd name="T11" fmla="*/ 122 h 367"/>
                <a:gd name="T12" fmla="*/ 0 w 198"/>
                <a:gd name="T13" fmla="*/ 83 h 367"/>
                <a:gd name="T14" fmla="*/ 39 w 198"/>
                <a:gd name="T15" fmla="*/ 83 h 367"/>
                <a:gd name="T16" fmla="*/ 39 w 198"/>
                <a:gd name="T17" fmla="*/ 16 h 367"/>
                <a:gd name="T18" fmla="*/ 113 w 198"/>
                <a:gd name="T19" fmla="*/ 0 h 367"/>
                <a:gd name="T20" fmla="*/ 113 w 198"/>
                <a:gd name="T21" fmla="*/ 83 h 367"/>
                <a:gd name="T22" fmla="*/ 186 w 198"/>
                <a:gd name="T23" fmla="*/ 83 h 367"/>
                <a:gd name="T24" fmla="*/ 186 w 198"/>
                <a:gd name="T25" fmla="*/ 122 h 367"/>
                <a:gd name="T26" fmla="*/ 113 w 198"/>
                <a:gd name="T27" fmla="*/ 122 h 367"/>
                <a:gd name="T28" fmla="*/ 113 w 198"/>
                <a:gd name="T29" fmla="*/ 247 h 367"/>
                <a:gd name="T30" fmla="*/ 152 w 198"/>
                <a:gd name="T31" fmla="*/ 324 h 367"/>
                <a:gd name="T32" fmla="*/ 186 w 198"/>
                <a:gd name="T33" fmla="*/ 315 h 367"/>
                <a:gd name="T34" fmla="*/ 198 w 198"/>
                <a:gd name="T35" fmla="*/ 35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367">
                  <a:moveTo>
                    <a:pt x="198" y="350"/>
                  </a:moveTo>
                  <a:cubicBezTo>
                    <a:pt x="174" y="361"/>
                    <a:pt x="150" y="367"/>
                    <a:pt x="124" y="367"/>
                  </a:cubicBezTo>
                  <a:cubicBezTo>
                    <a:pt x="89" y="367"/>
                    <a:pt x="66" y="356"/>
                    <a:pt x="52" y="336"/>
                  </a:cubicBezTo>
                  <a:cubicBezTo>
                    <a:pt x="42" y="318"/>
                    <a:pt x="39" y="303"/>
                    <a:pt x="39" y="265"/>
                  </a:cubicBezTo>
                  <a:cubicBezTo>
                    <a:pt x="39" y="122"/>
                    <a:pt x="39" y="122"/>
                    <a:pt x="39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3" y="297"/>
                    <a:pt x="122" y="324"/>
                    <a:pt x="152" y="324"/>
                  </a:cubicBezTo>
                  <a:cubicBezTo>
                    <a:pt x="162" y="324"/>
                    <a:pt x="173" y="321"/>
                    <a:pt x="186" y="315"/>
                  </a:cubicBezTo>
                  <a:lnTo>
                    <a:pt x="198" y="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416" y="4141"/>
              <a:ext cx="24" cy="36"/>
            </a:xfrm>
            <a:custGeom>
              <a:avLst/>
              <a:gdLst>
                <a:gd name="T0" fmla="*/ 0 w 195"/>
                <a:gd name="T1" fmla="*/ 261 h 291"/>
                <a:gd name="T2" fmla="*/ 22 w 195"/>
                <a:gd name="T3" fmla="*/ 221 h 291"/>
                <a:gd name="T4" fmla="*/ 81 w 195"/>
                <a:gd name="T5" fmla="*/ 249 h 291"/>
                <a:gd name="T6" fmla="*/ 121 w 195"/>
                <a:gd name="T7" fmla="*/ 214 h 291"/>
                <a:gd name="T8" fmla="*/ 75 w 195"/>
                <a:gd name="T9" fmla="*/ 158 h 291"/>
                <a:gd name="T10" fmla="*/ 14 w 195"/>
                <a:gd name="T11" fmla="*/ 75 h 291"/>
                <a:gd name="T12" fmla="*/ 109 w 195"/>
                <a:gd name="T13" fmla="*/ 0 h 291"/>
                <a:gd name="T14" fmla="*/ 189 w 195"/>
                <a:gd name="T15" fmla="*/ 22 h 291"/>
                <a:gd name="T16" fmla="*/ 169 w 195"/>
                <a:gd name="T17" fmla="*/ 58 h 291"/>
                <a:gd name="T18" fmla="*/ 124 w 195"/>
                <a:gd name="T19" fmla="*/ 42 h 291"/>
                <a:gd name="T20" fmla="*/ 88 w 195"/>
                <a:gd name="T21" fmla="*/ 71 h 291"/>
                <a:gd name="T22" fmla="*/ 127 w 195"/>
                <a:gd name="T23" fmla="*/ 120 h 291"/>
                <a:gd name="T24" fmla="*/ 195 w 195"/>
                <a:gd name="T25" fmla="*/ 211 h 291"/>
                <a:gd name="T26" fmla="*/ 91 w 195"/>
                <a:gd name="T27" fmla="*/ 291 h 291"/>
                <a:gd name="T28" fmla="*/ 0 w 195"/>
                <a:gd name="T29" fmla="*/ 2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291">
                  <a:moveTo>
                    <a:pt x="0" y="261"/>
                  </a:moveTo>
                  <a:cubicBezTo>
                    <a:pt x="22" y="221"/>
                    <a:pt x="22" y="221"/>
                    <a:pt x="22" y="221"/>
                  </a:cubicBezTo>
                  <a:cubicBezTo>
                    <a:pt x="40" y="237"/>
                    <a:pt x="62" y="249"/>
                    <a:pt x="81" y="249"/>
                  </a:cubicBezTo>
                  <a:cubicBezTo>
                    <a:pt x="107" y="249"/>
                    <a:pt x="121" y="235"/>
                    <a:pt x="121" y="214"/>
                  </a:cubicBezTo>
                  <a:cubicBezTo>
                    <a:pt x="121" y="196"/>
                    <a:pt x="110" y="184"/>
                    <a:pt x="75" y="158"/>
                  </a:cubicBezTo>
                  <a:cubicBezTo>
                    <a:pt x="43" y="135"/>
                    <a:pt x="14" y="113"/>
                    <a:pt x="14" y="75"/>
                  </a:cubicBezTo>
                  <a:cubicBezTo>
                    <a:pt x="14" y="30"/>
                    <a:pt x="53" y="0"/>
                    <a:pt x="109" y="0"/>
                  </a:cubicBezTo>
                  <a:cubicBezTo>
                    <a:pt x="139" y="0"/>
                    <a:pt x="167" y="8"/>
                    <a:pt x="189" y="22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55" y="48"/>
                    <a:pt x="140" y="42"/>
                    <a:pt x="124" y="42"/>
                  </a:cubicBezTo>
                  <a:cubicBezTo>
                    <a:pt x="100" y="42"/>
                    <a:pt x="88" y="58"/>
                    <a:pt x="88" y="71"/>
                  </a:cubicBezTo>
                  <a:cubicBezTo>
                    <a:pt x="88" y="88"/>
                    <a:pt x="100" y="100"/>
                    <a:pt x="127" y="120"/>
                  </a:cubicBezTo>
                  <a:cubicBezTo>
                    <a:pt x="181" y="160"/>
                    <a:pt x="195" y="177"/>
                    <a:pt x="195" y="211"/>
                  </a:cubicBezTo>
                  <a:cubicBezTo>
                    <a:pt x="195" y="260"/>
                    <a:pt x="150" y="291"/>
                    <a:pt x="91" y="291"/>
                  </a:cubicBezTo>
                  <a:cubicBezTo>
                    <a:pt x="57" y="291"/>
                    <a:pt x="24" y="280"/>
                    <a:pt x="0" y="2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5446" y="4129"/>
              <a:ext cx="26" cy="25"/>
            </a:xfrm>
            <a:custGeom>
              <a:avLst/>
              <a:gdLst>
                <a:gd name="T0" fmla="*/ 0 w 211"/>
                <a:gd name="T1" fmla="*/ 106 h 212"/>
                <a:gd name="T2" fmla="*/ 107 w 211"/>
                <a:gd name="T3" fmla="*/ 0 h 212"/>
                <a:gd name="T4" fmla="*/ 211 w 211"/>
                <a:gd name="T5" fmla="*/ 106 h 212"/>
                <a:gd name="T6" fmla="*/ 106 w 211"/>
                <a:gd name="T7" fmla="*/ 212 h 212"/>
                <a:gd name="T8" fmla="*/ 0 w 211"/>
                <a:gd name="T9" fmla="*/ 106 h 212"/>
                <a:gd name="T10" fmla="*/ 186 w 211"/>
                <a:gd name="T11" fmla="*/ 106 h 212"/>
                <a:gd name="T12" fmla="*/ 105 w 211"/>
                <a:gd name="T13" fmla="*/ 21 h 212"/>
                <a:gd name="T14" fmla="*/ 25 w 211"/>
                <a:gd name="T15" fmla="*/ 105 h 212"/>
                <a:gd name="T16" fmla="*/ 106 w 211"/>
                <a:gd name="T17" fmla="*/ 190 h 212"/>
                <a:gd name="T18" fmla="*/ 186 w 211"/>
                <a:gd name="T19" fmla="*/ 106 h 212"/>
                <a:gd name="T20" fmla="*/ 125 w 211"/>
                <a:gd name="T21" fmla="*/ 162 h 212"/>
                <a:gd name="T22" fmla="*/ 105 w 211"/>
                <a:gd name="T23" fmla="*/ 115 h 212"/>
                <a:gd name="T24" fmla="*/ 92 w 211"/>
                <a:gd name="T25" fmla="*/ 115 h 212"/>
                <a:gd name="T26" fmla="*/ 92 w 211"/>
                <a:gd name="T27" fmla="*/ 159 h 212"/>
                <a:gd name="T28" fmla="*/ 67 w 211"/>
                <a:gd name="T29" fmla="*/ 159 h 212"/>
                <a:gd name="T30" fmla="*/ 67 w 211"/>
                <a:gd name="T31" fmla="*/ 48 h 212"/>
                <a:gd name="T32" fmla="*/ 102 w 211"/>
                <a:gd name="T33" fmla="*/ 48 h 212"/>
                <a:gd name="T34" fmla="*/ 133 w 211"/>
                <a:gd name="T35" fmla="*/ 54 h 212"/>
                <a:gd name="T36" fmla="*/ 147 w 211"/>
                <a:gd name="T37" fmla="*/ 79 h 212"/>
                <a:gd name="T38" fmla="*/ 128 w 211"/>
                <a:gd name="T39" fmla="*/ 110 h 212"/>
                <a:gd name="T40" fmla="*/ 151 w 211"/>
                <a:gd name="T41" fmla="*/ 157 h 212"/>
                <a:gd name="T42" fmla="*/ 125 w 211"/>
                <a:gd name="T43" fmla="*/ 162 h 212"/>
                <a:gd name="T44" fmla="*/ 101 w 211"/>
                <a:gd name="T45" fmla="*/ 97 h 212"/>
                <a:gd name="T46" fmla="*/ 119 w 211"/>
                <a:gd name="T47" fmla="*/ 81 h 212"/>
                <a:gd name="T48" fmla="*/ 101 w 211"/>
                <a:gd name="T49" fmla="*/ 66 h 212"/>
                <a:gd name="T50" fmla="*/ 92 w 211"/>
                <a:gd name="T51" fmla="*/ 66 h 212"/>
                <a:gd name="T52" fmla="*/ 92 w 211"/>
                <a:gd name="T53" fmla="*/ 97 h 212"/>
                <a:gd name="T54" fmla="*/ 101 w 211"/>
                <a:gd name="T55" fmla="*/ 9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12">
                  <a:moveTo>
                    <a:pt x="0" y="106"/>
                  </a:moveTo>
                  <a:cubicBezTo>
                    <a:pt x="0" y="46"/>
                    <a:pt x="47" y="0"/>
                    <a:pt x="107" y="0"/>
                  </a:cubicBezTo>
                  <a:cubicBezTo>
                    <a:pt x="165" y="0"/>
                    <a:pt x="211" y="48"/>
                    <a:pt x="211" y="106"/>
                  </a:cubicBezTo>
                  <a:cubicBezTo>
                    <a:pt x="211" y="165"/>
                    <a:pt x="164" y="212"/>
                    <a:pt x="106" y="212"/>
                  </a:cubicBezTo>
                  <a:cubicBezTo>
                    <a:pt x="47" y="212"/>
                    <a:pt x="0" y="165"/>
                    <a:pt x="0" y="106"/>
                  </a:cubicBezTo>
                  <a:close/>
                  <a:moveTo>
                    <a:pt x="186" y="106"/>
                  </a:moveTo>
                  <a:cubicBezTo>
                    <a:pt x="186" y="59"/>
                    <a:pt x="150" y="21"/>
                    <a:pt x="105" y="21"/>
                  </a:cubicBezTo>
                  <a:cubicBezTo>
                    <a:pt x="61" y="21"/>
                    <a:pt x="25" y="59"/>
                    <a:pt x="25" y="105"/>
                  </a:cubicBezTo>
                  <a:cubicBezTo>
                    <a:pt x="25" y="152"/>
                    <a:pt x="61" y="190"/>
                    <a:pt x="106" y="190"/>
                  </a:cubicBezTo>
                  <a:cubicBezTo>
                    <a:pt x="150" y="190"/>
                    <a:pt x="186" y="153"/>
                    <a:pt x="186" y="106"/>
                  </a:cubicBezTo>
                  <a:close/>
                  <a:moveTo>
                    <a:pt x="125" y="162"/>
                  </a:moveTo>
                  <a:cubicBezTo>
                    <a:pt x="105" y="115"/>
                    <a:pt x="105" y="115"/>
                    <a:pt x="105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14" y="48"/>
                    <a:pt x="124" y="49"/>
                    <a:pt x="133" y="54"/>
                  </a:cubicBezTo>
                  <a:cubicBezTo>
                    <a:pt x="141" y="59"/>
                    <a:pt x="147" y="66"/>
                    <a:pt x="147" y="79"/>
                  </a:cubicBezTo>
                  <a:cubicBezTo>
                    <a:pt x="147" y="93"/>
                    <a:pt x="140" y="104"/>
                    <a:pt x="128" y="110"/>
                  </a:cubicBezTo>
                  <a:cubicBezTo>
                    <a:pt x="151" y="157"/>
                    <a:pt x="151" y="157"/>
                    <a:pt x="151" y="157"/>
                  </a:cubicBezTo>
                  <a:lnTo>
                    <a:pt x="125" y="162"/>
                  </a:lnTo>
                  <a:close/>
                  <a:moveTo>
                    <a:pt x="101" y="97"/>
                  </a:moveTo>
                  <a:cubicBezTo>
                    <a:pt x="111" y="97"/>
                    <a:pt x="119" y="92"/>
                    <a:pt x="119" y="81"/>
                  </a:cubicBezTo>
                  <a:cubicBezTo>
                    <a:pt x="119" y="69"/>
                    <a:pt x="111" y="66"/>
                    <a:pt x="101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97"/>
                    <a:pt x="92" y="97"/>
                    <a:pt x="92" y="97"/>
                  </a:cubicBezTo>
                  <a:lnTo>
                    <a:pt x="101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1531557" y="2688166"/>
            <a:ext cx="2680225" cy="43603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600" y="1600200"/>
            <a:ext cx="3392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>
                    <a:lumMod val="95000"/>
                  </a:srgbClr>
                </a:solidFill>
                <a:latin typeface="Calibri" panose="020F0502020204030204" pitchFamily="34" charset="0"/>
              </a:rPr>
              <a:t>Voluntary Benefits.</a:t>
            </a:r>
          </a:p>
          <a:p>
            <a:r>
              <a:rPr lang="en-US" sz="2800" b="1" dirty="0">
                <a:solidFill>
                  <a:srgbClr val="E11B22">
                    <a:lumMod val="20000"/>
                    <a:lumOff val="80000"/>
                  </a:srgbClr>
                </a:solidFill>
                <a:latin typeface="Calibri" panose="020F0502020204030204" pitchFamily="34" charset="0"/>
              </a:rPr>
              <a:t>Enrollment Solutions.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905747" y="2787134"/>
            <a:ext cx="5069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i="1" dirty="0">
                <a:solidFill>
                  <a:srgbClr val="FFFFFF"/>
                </a:solidFill>
                <a:latin typeface="Calibri" panose="020F0502020204030204" pitchFamily="34" charset="0"/>
              </a:rPr>
              <a:t>Protecting What’s Important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40907" y="4751653"/>
            <a:ext cx="5979093" cy="98488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Financial Model &amp; Strategic Account Review</a:t>
            </a:r>
          </a:p>
          <a:p>
            <a:pPr algn="ctr"/>
            <a:r>
              <a:rPr lang="en-US" sz="17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(part 2)</a:t>
            </a:r>
          </a:p>
          <a:p>
            <a:pPr algn="ctr"/>
            <a:r>
              <a:rPr lang="en-US" sz="17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Breakout Groups</a:t>
            </a:r>
            <a:endParaRPr lang="en-US" sz="1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38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Input Review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" t="30907" r="21496" b="33885"/>
          <a:stretch/>
        </p:blipFill>
        <p:spPr bwMode="auto">
          <a:xfrm>
            <a:off x="457200" y="1219200"/>
            <a:ext cx="8187004" cy="214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99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Industry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" t="30907" r="21496" b="33885"/>
          <a:stretch/>
        </p:blipFill>
        <p:spPr bwMode="auto">
          <a:xfrm>
            <a:off x="457200" y="1219200"/>
            <a:ext cx="8187004" cy="214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4495800" y="1599253"/>
            <a:ext cx="2743200" cy="381000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" t="29975" r="7032" b="25719"/>
          <a:stretch/>
        </p:blipFill>
        <p:spPr bwMode="auto">
          <a:xfrm>
            <a:off x="944880" y="3581396"/>
            <a:ext cx="7132320" cy="197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8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Benefit Eligible Employees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" t="30907" r="21496" b="33885"/>
          <a:stretch/>
        </p:blipFill>
        <p:spPr bwMode="auto">
          <a:xfrm>
            <a:off x="457200" y="1219200"/>
            <a:ext cx="8187004" cy="214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4495800" y="1905000"/>
            <a:ext cx="2743200" cy="762000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524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Input Review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" t="30907" r="21496" b="33885"/>
          <a:stretch/>
        </p:blipFill>
        <p:spPr bwMode="auto">
          <a:xfrm>
            <a:off x="457200" y="1219200"/>
            <a:ext cx="8187004" cy="214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2" t="54894" r="32861" b="25782"/>
          <a:stretch/>
        </p:blipFill>
        <p:spPr bwMode="auto">
          <a:xfrm>
            <a:off x="4108704" y="2667000"/>
            <a:ext cx="3282696" cy="116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3733800" y="2667001"/>
            <a:ext cx="4191000" cy="1524000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343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Enrollment Method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29940" r="34635" b="10697"/>
          <a:stretch/>
        </p:blipFill>
        <p:spPr bwMode="auto">
          <a:xfrm>
            <a:off x="1408517" y="1189695"/>
            <a:ext cx="6363883" cy="338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48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Primer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Financial Model Overview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Inputs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5 Year P&amp;L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Real Case Review:  Results compared to modeler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Key consulting considerations when completing a financial model</a:t>
            </a:r>
          </a:p>
        </p:txBody>
      </p:sp>
    </p:spTree>
    <p:extLst>
      <p:ext uri="{BB962C8B-B14F-4D97-AF65-F5344CB8AC3E}">
        <p14:creationId xmlns:p14="http://schemas.microsoft.com/office/powerpoint/2010/main" val="320438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Enrollment Method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29940" r="34635" b="10697"/>
          <a:stretch/>
        </p:blipFill>
        <p:spPr bwMode="auto">
          <a:xfrm>
            <a:off x="1408517" y="1189695"/>
            <a:ext cx="6363883" cy="338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5287" r="51526" b="52705"/>
          <a:stretch/>
        </p:blipFill>
        <p:spPr bwMode="auto">
          <a:xfrm>
            <a:off x="3276600" y="1447800"/>
            <a:ext cx="2743200" cy="6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2895600" y="1371600"/>
            <a:ext cx="3429000" cy="914400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852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Enrollment Method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29940" r="34635" b="10697"/>
          <a:stretch/>
        </p:blipFill>
        <p:spPr bwMode="auto">
          <a:xfrm>
            <a:off x="1408517" y="1189695"/>
            <a:ext cx="6363883" cy="338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t="38060" r="51786" b="51553"/>
          <a:stretch/>
        </p:blipFill>
        <p:spPr bwMode="auto">
          <a:xfrm>
            <a:off x="3276600" y="1650328"/>
            <a:ext cx="2651760" cy="55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3124200" y="1600200"/>
            <a:ext cx="3048000" cy="838200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76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Enrollment Method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29940" r="34635" b="10697"/>
          <a:stretch/>
        </p:blipFill>
        <p:spPr bwMode="auto">
          <a:xfrm>
            <a:off x="1408517" y="1189695"/>
            <a:ext cx="6363883" cy="338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4" t="43846" r="51538" b="47478"/>
          <a:stretch/>
        </p:blipFill>
        <p:spPr bwMode="auto">
          <a:xfrm>
            <a:off x="3307080" y="1981200"/>
            <a:ext cx="2651760" cy="47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2971800" y="1828800"/>
            <a:ext cx="3048000" cy="838200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71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Voluntary Products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29940" r="34635" b="10697"/>
          <a:stretch/>
        </p:blipFill>
        <p:spPr bwMode="auto">
          <a:xfrm>
            <a:off x="1408517" y="1066800"/>
            <a:ext cx="6363883" cy="338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3581400" y="2057400"/>
            <a:ext cx="4648200" cy="1219200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83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Voluntary Products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29940" r="34635" b="10697"/>
          <a:stretch/>
        </p:blipFill>
        <p:spPr bwMode="auto">
          <a:xfrm>
            <a:off x="1408517" y="1066800"/>
            <a:ext cx="6363883" cy="338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3581400" y="2895600"/>
            <a:ext cx="4648200" cy="1219200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25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Engagement Scenario Factor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29940" r="34365" b="10697"/>
          <a:stretch/>
        </p:blipFill>
        <p:spPr bwMode="auto">
          <a:xfrm>
            <a:off x="381000" y="1189694"/>
            <a:ext cx="6391275" cy="338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381000" y="3886200"/>
            <a:ext cx="8686800" cy="838200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05600" y="4264968"/>
            <a:ext cx="20954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This is 25% for all TBA &amp; HWE cases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218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Expense Input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36198" r="40747" b="33407"/>
          <a:stretch/>
        </p:blipFill>
        <p:spPr bwMode="auto">
          <a:xfrm>
            <a:off x="457200" y="1143000"/>
            <a:ext cx="7680960" cy="230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3810000" y="1447800"/>
            <a:ext cx="4328160" cy="1219200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23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Model – Blended Commission Rates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36198" r="40747" b="13975"/>
          <a:stretch/>
        </p:blipFill>
        <p:spPr bwMode="auto">
          <a:xfrm>
            <a:off x="457200" y="1143000"/>
            <a:ext cx="7680960" cy="37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3429000" y="3429000"/>
            <a:ext cx="5105400" cy="1600200"/>
          </a:xfrm>
          <a:prstGeom prst="ellips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18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Cautionary Tale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9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 George Logistics Financial Model versus Actual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r="3002" b="2158"/>
          <a:stretch/>
        </p:blipFill>
        <p:spPr bwMode="auto">
          <a:xfrm>
            <a:off x="523875" y="1143001"/>
            <a:ext cx="39624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2182499"/>
            <a:ext cx="3937331" cy="139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3" y="5594622"/>
            <a:ext cx="3937330" cy="118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982557"/>
            <a:ext cx="3937332" cy="115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66265"/>
            <a:ext cx="3937334" cy="19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905000" y="914400"/>
            <a:ext cx="5029200" cy="5471271"/>
            <a:chOff x="457200" y="990600"/>
            <a:chExt cx="5029200" cy="547127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" t="30907" r="21496" b="33885"/>
            <a:stretch/>
          </p:blipFill>
          <p:spPr bwMode="auto">
            <a:xfrm>
              <a:off x="457200" y="990600"/>
              <a:ext cx="5029200" cy="1319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7" t="29940" r="34635" b="10697"/>
            <a:stretch/>
          </p:blipFill>
          <p:spPr bwMode="auto">
            <a:xfrm>
              <a:off x="457200" y="2286000"/>
              <a:ext cx="5029200" cy="2672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" t="36198" r="40747" b="33407"/>
            <a:stretch/>
          </p:blipFill>
          <p:spPr bwMode="auto">
            <a:xfrm>
              <a:off x="457200" y="4953000"/>
              <a:ext cx="5029200" cy="1508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60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 George Logistics Financial Model versus Actual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r="3002" b="2158"/>
          <a:stretch/>
        </p:blipFill>
        <p:spPr bwMode="auto">
          <a:xfrm>
            <a:off x="523875" y="1143001"/>
            <a:ext cx="39624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2182499"/>
            <a:ext cx="3937331" cy="139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3" y="5594622"/>
            <a:ext cx="3937330" cy="118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982557"/>
            <a:ext cx="3937332" cy="115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66265"/>
            <a:ext cx="3937334" cy="19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>
            <a:stCxn id="9" idx="6"/>
            <a:endCxn id="10" idx="2"/>
          </p:cNvCxnSpPr>
          <p:nvPr/>
        </p:nvCxnSpPr>
        <p:spPr bwMode="auto">
          <a:xfrm>
            <a:off x="4562475" y="1827282"/>
            <a:ext cx="145732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3486150" y="1598682"/>
            <a:ext cx="1076325" cy="457200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959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019800" y="1582925"/>
            <a:ext cx="1092368" cy="488714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883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3875" y="1676400"/>
            <a:ext cx="2609850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Benefit Eligible Employees</a:t>
            </a:r>
          </a:p>
        </p:txBody>
      </p:sp>
    </p:spTree>
    <p:extLst>
      <p:ext uri="{BB962C8B-B14F-4D97-AF65-F5344CB8AC3E}">
        <p14:creationId xmlns:p14="http://schemas.microsoft.com/office/powerpoint/2010/main" val="16886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 George Logistics Financial Model versus Actual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r="3002" b="2158"/>
          <a:stretch/>
        </p:blipFill>
        <p:spPr bwMode="auto">
          <a:xfrm>
            <a:off x="523875" y="1143001"/>
            <a:ext cx="39624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2182499"/>
            <a:ext cx="3937331" cy="139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3" y="5594622"/>
            <a:ext cx="3937330" cy="118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982557"/>
            <a:ext cx="3937332" cy="115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66265"/>
            <a:ext cx="3937334" cy="19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>
            <a:stCxn id="9" idx="6"/>
            <a:endCxn id="10" idx="2"/>
          </p:cNvCxnSpPr>
          <p:nvPr/>
        </p:nvCxnSpPr>
        <p:spPr bwMode="auto">
          <a:xfrm>
            <a:off x="4733924" y="2209800"/>
            <a:ext cx="904876" cy="3352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3657599" y="1981200"/>
            <a:ext cx="1076325" cy="457200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767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5638800" y="5318243"/>
            <a:ext cx="1092368" cy="488714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657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4825" y="2031617"/>
            <a:ext cx="2609850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Employees Seen</a:t>
            </a:r>
          </a:p>
        </p:txBody>
      </p:sp>
    </p:spTree>
    <p:extLst>
      <p:ext uri="{BB962C8B-B14F-4D97-AF65-F5344CB8AC3E}">
        <p14:creationId xmlns:p14="http://schemas.microsoft.com/office/powerpoint/2010/main" val="13277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 George Logistics Financial Model versus Actual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r="3002" b="2158"/>
          <a:stretch/>
        </p:blipFill>
        <p:spPr bwMode="auto">
          <a:xfrm>
            <a:off x="523875" y="1143001"/>
            <a:ext cx="39624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2182499"/>
            <a:ext cx="3937331" cy="139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3" y="5594622"/>
            <a:ext cx="3937330" cy="118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982557"/>
            <a:ext cx="3937332" cy="115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66265"/>
            <a:ext cx="3937334" cy="19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>
            <a:stCxn id="9" idx="6"/>
            <a:endCxn id="10" idx="2"/>
          </p:cNvCxnSpPr>
          <p:nvPr/>
        </p:nvCxnSpPr>
        <p:spPr bwMode="auto">
          <a:xfrm>
            <a:off x="4733925" y="2522607"/>
            <a:ext cx="2276475" cy="295275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3657600" y="2294007"/>
            <a:ext cx="1076325" cy="457200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$254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7010400" y="5231001"/>
            <a:ext cx="1645920" cy="488714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$168.10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3875" y="2286000"/>
            <a:ext cx="2609850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Premium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 Per Transaction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975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 George Logistics Financial Model versus Actual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r="3002" b="2158"/>
          <a:stretch/>
        </p:blipFill>
        <p:spPr bwMode="auto">
          <a:xfrm>
            <a:off x="523875" y="1143001"/>
            <a:ext cx="39624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2182499"/>
            <a:ext cx="3937331" cy="139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3" y="5594622"/>
            <a:ext cx="3937330" cy="118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982557"/>
            <a:ext cx="3937332" cy="115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66265"/>
            <a:ext cx="3937334" cy="19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>
            <a:stCxn id="9" idx="6"/>
            <a:endCxn id="10" idx="2"/>
          </p:cNvCxnSpPr>
          <p:nvPr/>
        </p:nvCxnSpPr>
        <p:spPr bwMode="auto">
          <a:xfrm>
            <a:off x="4648200" y="3032831"/>
            <a:ext cx="228603" cy="228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2819400" y="2804231"/>
            <a:ext cx="1828800" cy="457200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$194,946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876803" y="3017074"/>
            <a:ext cx="2133597" cy="488714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$110,444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3875" y="2881949"/>
            <a:ext cx="1981200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Total Premium</a:t>
            </a:r>
          </a:p>
        </p:txBody>
      </p:sp>
    </p:spTree>
    <p:extLst>
      <p:ext uri="{BB962C8B-B14F-4D97-AF65-F5344CB8AC3E}">
        <p14:creationId xmlns:p14="http://schemas.microsoft.com/office/powerpoint/2010/main" val="59236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 George Logistics Financial Model versus Actual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r="3002" b="2158"/>
          <a:stretch/>
        </p:blipFill>
        <p:spPr bwMode="auto">
          <a:xfrm>
            <a:off x="523875" y="1143001"/>
            <a:ext cx="39624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2182499"/>
            <a:ext cx="3937331" cy="139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3" y="5594622"/>
            <a:ext cx="3937330" cy="118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982557"/>
            <a:ext cx="3937332" cy="115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66265"/>
            <a:ext cx="3937334" cy="19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>
            <a:stCxn id="9" idx="6"/>
            <a:endCxn id="10" idx="2"/>
          </p:cNvCxnSpPr>
          <p:nvPr/>
        </p:nvCxnSpPr>
        <p:spPr bwMode="auto">
          <a:xfrm flipV="1">
            <a:off x="4800600" y="3276058"/>
            <a:ext cx="304800" cy="151697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2971800" y="4564432"/>
            <a:ext cx="1828800" cy="457200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$132,158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5105400" y="3031701"/>
            <a:ext cx="2103120" cy="488714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$56,655.74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3875" y="4648200"/>
            <a:ext cx="1914525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Total Revenue</a:t>
            </a:r>
          </a:p>
        </p:txBody>
      </p:sp>
    </p:spTree>
    <p:extLst>
      <p:ext uri="{BB962C8B-B14F-4D97-AF65-F5344CB8AC3E}">
        <p14:creationId xmlns:p14="http://schemas.microsoft.com/office/powerpoint/2010/main" val="39347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 George Logistics Financial Model versus Actual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r="3002" b="2158"/>
          <a:stretch/>
        </p:blipFill>
        <p:spPr bwMode="auto">
          <a:xfrm>
            <a:off x="523875" y="1143001"/>
            <a:ext cx="39624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2182499"/>
            <a:ext cx="3937331" cy="139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3" y="5594622"/>
            <a:ext cx="3937330" cy="118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2" y="982557"/>
            <a:ext cx="3937332" cy="115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66265"/>
            <a:ext cx="3937334" cy="19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>
            <a:stCxn id="9" idx="6"/>
            <a:endCxn id="10" idx="2"/>
          </p:cNvCxnSpPr>
          <p:nvPr/>
        </p:nvCxnSpPr>
        <p:spPr bwMode="auto">
          <a:xfrm flipV="1">
            <a:off x="4693920" y="3337043"/>
            <a:ext cx="1249680" cy="242254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3048000" y="5530989"/>
            <a:ext cx="1645920" cy="457200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$137.81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5943600" y="3092686"/>
            <a:ext cx="1645920" cy="488714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$64.16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4825" y="5530989"/>
            <a:ext cx="1914525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Revenue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 Per BEE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127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Results Summary – St George Logistics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489110"/>
              </p:ext>
            </p:extLst>
          </p:nvPr>
        </p:nvGraphicFramePr>
        <p:xfrm>
          <a:off x="640080" y="1143000"/>
          <a:ext cx="7863840" cy="2597468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3291840"/>
                <a:gridCol w="2286000"/>
                <a:gridCol w="2286000"/>
              </a:tblGrid>
              <a:tr h="372428">
                <a:tc>
                  <a:txBody>
                    <a:bodyPr/>
                    <a:lstStyle/>
                    <a:p>
                      <a:pPr algn="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Financial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Actual Results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Benefit Eligible</a:t>
                      </a:r>
                      <a:r>
                        <a:rPr lang="en-US" baseline="0" dirty="0" smtClean="0"/>
                        <a:t> Employees</a:t>
                      </a:r>
                      <a:endParaRPr lang="en-US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883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Employees</a:t>
                      </a:r>
                      <a:r>
                        <a:rPr lang="en-US" baseline="0" dirty="0" smtClean="0"/>
                        <a:t> Seen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Premium Per</a:t>
                      </a:r>
                      <a:r>
                        <a:rPr lang="en-US" baseline="0" dirty="0" smtClean="0"/>
                        <a:t> Interview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$254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$168.10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Total Premium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$194,946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$110,444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Total Revenue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$132,158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$56,665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Revenue Per</a:t>
                      </a:r>
                      <a:r>
                        <a:rPr lang="en-US" baseline="0" dirty="0" smtClean="0"/>
                        <a:t> BEE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$137.81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$64.16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58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Model </a:t>
            </a:r>
            <a:r>
              <a:rPr lang="en-US" dirty="0" smtClean="0"/>
              <a:t>Exercise - Case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95141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600" dirty="0" smtClean="0"/>
              <a:t>Product Strategy</a:t>
            </a:r>
          </a:p>
          <a:p>
            <a:pPr>
              <a:lnSpc>
                <a:spcPct val="200000"/>
              </a:lnSpc>
            </a:pPr>
            <a:r>
              <a:rPr lang="en-US" sz="1600" dirty="0" smtClean="0"/>
              <a:t>Enrollment Strategy</a:t>
            </a:r>
          </a:p>
          <a:p>
            <a:pPr>
              <a:lnSpc>
                <a:spcPct val="200000"/>
              </a:lnSpc>
            </a:pPr>
            <a:r>
              <a:rPr lang="en-US" sz="1600" dirty="0" smtClean="0"/>
              <a:t>Total Revenue</a:t>
            </a:r>
          </a:p>
          <a:p>
            <a:pPr>
              <a:lnSpc>
                <a:spcPct val="200000"/>
              </a:lnSpc>
            </a:pPr>
            <a:r>
              <a:rPr lang="en-US" sz="1600" dirty="0" smtClean="0"/>
              <a:t>Average Commission Mix</a:t>
            </a:r>
          </a:p>
          <a:p>
            <a:pPr>
              <a:lnSpc>
                <a:spcPct val="200000"/>
              </a:lnSpc>
            </a:pPr>
            <a:r>
              <a:rPr lang="en-US" sz="1600" dirty="0" smtClean="0"/>
              <a:t>Other Specific Considerations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r="1559" b="792"/>
          <a:stretch/>
        </p:blipFill>
        <p:spPr bwMode="auto">
          <a:xfrm>
            <a:off x="4343400" y="1066800"/>
            <a:ext cx="4191000" cy="4914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38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20661851"/>
              </p:ext>
            </p:extLst>
          </p:nvPr>
        </p:nvGraphicFramePr>
        <p:xfrm>
          <a:off x="457200" y="1295400"/>
          <a:ext cx="8153400" cy="416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01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P&amp;L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052746" cy="510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58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33156" r="71452" b="10825"/>
          <a:stretch/>
        </p:blipFill>
        <p:spPr bwMode="auto">
          <a:xfrm>
            <a:off x="457201" y="1033670"/>
            <a:ext cx="3881940" cy="449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5" r="50776" b="39943"/>
          <a:stretch/>
        </p:blipFill>
        <p:spPr bwMode="auto">
          <a:xfrm>
            <a:off x="5089781" y="2275032"/>
            <a:ext cx="3593592" cy="130636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Morton Buildings Financial Model versus Actual Results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0" r="50828" b="23234"/>
          <a:stretch/>
        </p:blipFill>
        <p:spPr bwMode="auto">
          <a:xfrm>
            <a:off x="5089781" y="3640561"/>
            <a:ext cx="3597019" cy="21506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2" t="23995" r="2018" b="47412"/>
          <a:stretch/>
        </p:blipFill>
        <p:spPr bwMode="auto">
          <a:xfrm>
            <a:off x="5120640" y="990600"/>
            <a:ext cx="3566160" cy="11858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77" r="51042" b="23964"/>
          <a:stretch/>
        </p:blipFill>
        <p:spPr bwMode="auto">
          <a:xfrm>
            <a:off x="5089781" y="5867400"/>
            <a:ext cx="3581400" cy="89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734300" y="61399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55%</a:t>
            </a:r>
            <a:endParaRPr 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7734300" y="62923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58%</a:t>
            </a:r>
            <a:endParaRPr lang="en-US" sz="600" dirty="0"/>
          </a:p>
        </p:txBody>
      </p:sp>
      <p:sp>
        <p:nvSpPr>
          <p:cNvPr id="44" name="TextBox 43"/>
          <p:cNvSpPr txBox="1"/>
          <p:nvPr/>
        </p:nvSpPr>
        <p:spPr>
          <a:xfrm>
            <a:off x="7620000" y="6019800"/>
            <a:ext cx="685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Take Rate</a:t>
            </a:r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62704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33156" r="71452" b="10825"/>
          <a:stretch/>
        </p:blipFill>
        <p:spPr bwMode="auto">
          <a:xfrm>
            <a:off x="457201" y="1033670"/>
            <a:ext cx="3881940" cy="449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5" r="50776" b="39943"/>
          <a:stretch/>
        </p:blipFill>
        <p:spPr bwMode="auto">
          <a:xfrm>
            <a:off x="5089781" y="2275032"/>
            <a:ext cx="3593592" cy="130636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Morton Buildings Financial Model versus Actual Results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0" r="50828" b="23234"/>
          <a:stretch/>
        </p:blipFill>
        <p:spPr bwMode="auto">
          <a:xfrm>
            <a:off x="5089781" y="3640561"/>
            <a:ext cx="3597019" cy="21506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2" t="23995" r="2018" b="47412"/>
          <a:stretch/>
        </p:blipFill>
        <p:spPr bwMode="auto">
          <a:xfrm>
            <a:off x="5120640" y="990600"/>
            <a:ext cx="3566160" cy="11858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Oval 25"/>
          <p:cNvSpPr/>
          <p:nvPr/>
        </p:nvSpPr>
        <p:spPr bwMode="auto">
          <a:xfrm>
            <a:off x="6477000" y="1600200"/>
            <a:ext cx="533400" cy="298729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3886200" y="1447800"/>
            <a:ext cx="533400" cy="222529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4419600" y="1502330"/>
            <a:ext cx="1981200" cy="34510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77" r="51042" b="23964"/>
          <a:stretch/>
        </p:blipFill>
        <p:spPr bwMode="auto">
          <a:xfrm>
            <a:off x="5089781" y="5867400"/>
            <a:ext cx="3581400" cy="89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734300" y="61399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55%</a:t>
            </a:r>
            <a:endParaRPr 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7734300" y="62923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58%</a:t>
            </a:r>
            <a:endParaRPr lang="en-US" sz="600" dirty="0"/>
          </a:p>
        </p:txBody>
      </p:sp>
      <p:sp>
        <p:nvSpPr>
          <p:cNvPr id="44" name="TextBox 43"/>
          <p:cNvSpPr txBox="1"/>
          <p:nvPr/>
        </p:nvSpPr>
        <p:spPr>
          <a:xfrm>
            <a:off x="7620000" y="6019800"/>
            <a:ext cx="685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Take Rate</a:t>
            </a:r>
            <a:endParaRPr lang="en-US" sz="700" b="1" dirty="0"/>
          </a:p>
        </p:txBody>
      </p:sp>
      <p:sp>
        <p:nvSpPr>
          <p:cNvPr id="3" name="Oval 2"/>
          <p:cNvSpPr/>
          <p:nvPr/>
        </p:nvSpPr>
        <p:spPr bwMode="auto">
          <a:xfrm>
            <a:off x="3581400" y="1255096"/>
            <a:ext cx="1066800" cy="494468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1400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6248400" y="1600200"/>
            <a:ext cx="1066800" cy="494468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1773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83646" y="1432618"/>
            <a:ext cx="2716754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Benefit Eligible Employees</a:t>
            </a:r>
          </a:p>
        </p:txBody>
      </p:sp>
    </p:spTree>
    <p:extLst>
      <p:ext uri="{BB962C8B-B14F-4D97-AF65-F5344CB8AC3E}">
        <p14:creationId xmlns:p14="http://schemas.microsoft.com/office/powerpoint/2010/main" val="14185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33156" r="71452" b="10825"/>
          <a:stretch/>
        </p:blipFill>
        <p:spPr bwMode="auto">
          <a:xfrm>
            <a:off x="457201" y="1033670"/>
            <a:ext cx="3881940" cy="449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5" r="50776" b="39943"/>
          <a:stretch/>
        </p:blipFill>
        <p:spPr bwMode="auto">
          <a:xfrm>
            <a:off x="5089781" y="2275032"/>
            <a:ext cx="3593592" cy="130636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Morton Buildings Financial Model versus Actual Results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0" r="50828" b="23234"/>
          <a:stretch/>
        </p:blipFill>
        <p:spPr bwMode="auto">
          <a:xfrm>
            <a:off x="5089781" y="3640561"/>
            <a:ext cx="3597019" cy="21506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2" t="23995" r="2018" b="47412"/>
          <a:stretch/>
        </p:blipFill>
        <p:spPr bwMode="auto">
          <a:xfrm>
            <a:off x="5120640" y="990600"/>
            <a:ext cx="3566160" cy="11858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Oval 31"/>
          <p:cNvSpPr/>
          <p:nvPr/>
        </p:nvSpPr>
        <p:spPr bwMode="auto">
          <a:xfrm>
            <a:off x="6096000" y="5410200"/>
            <a:ext cx="533400" cy="298729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886200" y="2022336"/>
            <a:ext cx="533400" cy="111264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cxnSp>
        <p:nvCxnSpPr>
          <p:cNvPr id="34" name="Straight Connector 33"/>
          <p:cNvCxnSpPr>
            <a:endCxn id="32" idx="1"/>
          </p:cNvCxnSpPr>
          <p:nvPr/>
        </p:nvCxnSpPr>
        <p:spPr bwMode="auto">
          <a:xfrm>
            <a:off x="4419600" y="2176401"/>
            <a:ext cx="1754515" cy="327754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Oval 36"/>
          <p:cNvSpPr/>
          <p:nvPr/>
        </p:nvSpPr>
        <p:spPr bwMode="auto">
          <a:xfrm>
            <a:off x="3886200" y="2133600"/>
            <a:ext cx="533400" cy="111265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77" r="51042" b="23964"/>
          <a:stretch/>
        </p:blipFill>
        <p:spPr bwMode="auto">
          <a:xfrm>
            <a:off x="5089781" y="5867400"/>
            <a:ext cx="3581400" cy="89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734300" y="61399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55%</a:t>
            </a:r>
            <a:endParaRPr 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7734300" y="62923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58%</a:t>
            </a:r>
            <a:endParaRPr lang="en-US" sz="600" dirty="0"/>
          </a:p>
        </p:txBody>
      </p:sp>
      <p:sp>
        <p:nvSpPr>
          <p:cNvPr id="44" name="TextBox 43"/>
          <p:cNvSpPr txBox="1"/>
          <p:nvPr/>
        </p:nvSpPr>
        <p:spPr>
          <a:xfrm>
            <a:off x="7620000" y="6019800"/>
            <a:ext cx="685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Take Rate</a:t>
            </a:r>
            <a:endParaRPr lang="en-US" sz="700" b="1" dirty="0"/>
          </a:p>
        </p:txBody>
      </p:sp>
      <p:sp>
        <p:nvSpPr>
          <p:cNvPr id="3" name="Oval 2"/>
          <p:cNvSpPr/>
          <p:nvPr/>
        </p:nvSpPr>
        <p:spPr bwMode="auto">
          <a:xfrm>
            <a:off x="3619500" y="1715332"/>
            <a:ext cx="1066800" cy="494468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840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5867400" y="5372932"/>
            <a:ext cx="1066800" cy="494468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1688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66726" y="1836390"/>
            <a:ext cx="1940970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Employees Seen</a:t>
            </a:r>
          </a:p>
        </p:txBody>
      </p:sp>
    </p:spTree>
    <p:extLst>
      <p:ext uri="{BB962C8B-B14F-4D97-AF65-F5344CB8AC3E}">
        <p14:creationId xmlns:p14="http://schemas.microsoft.com/office/powerpoint/2010/main" val="204996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33156" r="71452" b="10825"/>
          <a:stretch/>
        </p:blipFill>
        <p:spPr bwMode="auto">
          <a:xfrm>
            <a:off x="457201" y="1033670"/>
            <a:ext cx="3881940" cy="449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5" r="50776" b="39943"/>
          <a:stretch/>
        </p:blipFill>
        <p:spPr bwMode="auto">
          <a:xfrm>
            <a:off x="5089781" y="2275032"/>
            <a:ext cx="3593592" cy="130636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Morton Buildings Financial Model versus Actual Results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0" r="50828" b="23234"/>
          <a:stretch/>
        </p:blipFill>
        <p:spPr bwMode="auto">
          <a:xfrm>
            <a:off x="5089781" y="3640561"/>
            <a:ext cx="3597019" cy="21506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2" t="23995" r="2018" b="47412"/>
          <a:stretch/>
        </p:blipFill>
        <p:spPr bwMode="auto">
          <a:xfrm>
            <a:off x="5120640" y="990600"/>
            <a:ext cx="3566160" cy="11858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Oval 35"/>
          <p:cNvSpPr/>
          <p:nvPr/>
        </p:nvSpPr>
        <p:spPr bwMode="auto">
          <a:xfrm>
            <a:off x="7467600" y="5416271"/>
            <a:ext cx="533400" cy="298729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4419600" y="2215871"/>
            <a:ext cx="3124200" cy="323807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77" r="51042" b="23964"/>
          <a:stretch/>
        </p:blipFill>
        <p:spPr bwMode="auto">
          <a:xfrm>
            <a:off x="5089781" y="5867400"/>
            <a:ext cx="3581400" cy="89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734300" y="61399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55%</a:t>
            </a:r>
            <a:endParaRPr 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7734300" y="62923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58%</a:t>
            </a:r>
            <a:endParaRPr lang="en-US" sz="600" dirty="0"/>
          </a:p>
        </p:txBody>
      </p:sp>
      <p:sp>
        <p:nvSpPr>
          <p:cNvPr id="44" name="TextBox 43"/>
          <p:cNvSpPr txBox="1"/>
          <p:nvPr/>
        </p:nvSpPr>
        <p:spPr>
          <a:xfrm>
            <a:off x="7620000" y="6019800"/>
            <a:ext cx="685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Take Rate</a:t>
            </a:r>
            <a:endParaRPr lang="en-US" sz="700" b="1" dirty="0"/>
          </a:p>
        </p:txBody>
      </p:sp>
      <p:sp>
        <p:nvSpPr>
          <p:cNvPr id="3" name="Oval 2"/>
          <p:cNvSpPr/>
          <p:nvPr/>
        </p:nvSpPr>
        <p:spPr bwMode="auto">
          <a:xfrm>
            <a:off x="3657600" y="2074321"/>
            <a:ext cx="1066800" cy="494468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$290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6903720" y="5267403"/>
            <a:ext cx="1600200" cy="599997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$315.84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04800" y="2133600"/>
            <a:ext cx="3288255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Premium Per Transaction (PPT)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5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33156" r="71452" b="10825"/>
          <a:stretch/>
        </p:blipFill>
        <p:spPr bwMode="auto">
          <a:xfrm>
            <a:off x="457201" y="1033670"/>
            <a:ext cx="3881940" cy="449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5" r="50776" b="39943"/>
          <a:stretch/>
        </p:blipFill>
        <p:spPr bwMode="auto">
          <a:xfrm>
            <a:off x="5089781" y="2275032"/>
            <a:ext cx="3593592" cy="130636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Morton Buildings Financial Model versus Actual Results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0" r="50828" b="23234"/>
          <a:stretch/>
        </p:blipFill>
        <p:spPr bwMode="auto">
          <a:xfrm>
            <a:off x="5089781" y="3640561"/>
            <a:ext cx="3597019" cy="21506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3581400" y="2362200"/>
            <a:ext cx="914400" cy="298729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562600" y="2901671"/>
            <a:ext cx="609600" cy="298729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442081" y="2590800"/>
            <a:ext cx="1272919" cy="609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/>
          <p:cNvSpPr/>
          <p:nvPr/>
        </p:nvSpPr>
        <p:spPr bwMode="auto">
          <a:xfrm>
            <a:off x="6019800" y="2904706"/>
            <a:ext cx="762000" cy="448094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2" t="23995" r="2018" b="47412"/>
          <a:stretch/>
        </p:blipFill>
        <p:spPr bwMode="auto">
          <a:xfrm>
            <a:off x="5120640" y="990600"/>
            <a:ext cx="3566160" cy="11858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77" r="51042" b="23964"/>
          <a:stretch/>
        </p:blipFill>
        <p:spPr bwMode="auto">
          <a:xfrm>
            <a:off x="5089781" y="5867400"/>
            <a:ext cx="3581400" cy="89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734300" y="61399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55%</a:t>
            </a:r>
            <a:endParaRPr 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7734300" y="6292334"/>
            <a:ext cx="342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58%</a:t>
            </a:r>
            <a:endParaRPr lang="en-US" sz="600" dirty="0"/>
          </a:p>
        </p:txBody>
      </p:sp>
      <p:sp>
        <p:nvSpPr>
          <p:cNvPr id="44" name="TextBox 43"/>
          <p:cNvSpPr txBox="1"/>
          <p:nvPr/>
        </p:nvSpPr>
        <p:spPr>
          <a:xfrm>
            <a:off x="7620000" y="6019800"/>
            <a:ext cx="685800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Take Rate</a:t>
            </a:r>
            <a:endParaRPr lang="en-US" sz="700" b="1" dirty="0"/>
          </a:p>
        </p:txBody>
      </p:sp>
      <p:sp>
        <p:nvSpPr>
          <p:cNvPr id="3" name="Oval 2"/>
          <p:cNvSpPr/>
          <p:nvPr/>
        </p:nvSpPr>
        <p:spPr bwMode="auto">
          <a:xfrm>
            <a:off x="3005137" y="2334631"/>
            <a:ext cx="1762125" cy="600074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$243,936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5219700" y="2848572"/>
            <a:ext cx="2362200" cy="560361"/>
          </a:xfrm>
          <a:prstGeom prst="ellips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pitchFamily="108" charset="-128"/>
              </a:rPr>
              <a:t>$533,132.72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93171" y="2450961"/>
            <a:ext cx="1905000" cy="301764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</a:rPr>
              <a:t>Total Premium</a:t>
            </a:r>
          </a:p>
        </p:txBody>
      </p:sp>
    </p:spTree>
    <p:extLst>
      <p:ext uri="{BB962C8B-B14F-4D97-AF65-F5344CB8AC3E}">
        <p14:creationId xmlns:p14="http://schemas.microsoft.com/office/powerpoint/2010/main" val="255355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ce6eb268ef74209b69c023f82e232312aafd74"/>
</p:tagLst>
</file>

<file path=ppt/theme/theme1.xml><?xml version="1.0" encoding="utf-8"?>
<a:theme xmlns:a="http://schemas.openxmlformats.org/drawingml/2006/main" name="Aon-ppt-guide-Print-LTR-4">
  <a:themeElements>
    <a:clrScheme name="Aon Health Core Slides Theme Colors">
      <a:dk1>
        <a:srgbClr val="000000"/>
      </a:dk1>
      <a:lt1>
        <a:srgbClr val="FFFFFF"/>
      </a:lt1>
      <a:dk2>
        <a:srgbClr val="E11B22"/>
      </a:dk2>
      <a:lt2>
        <a:srgbClr val="4D4F53"/>
      </a:lt2>
      <a:accent1>
        <a:srgbClr val="5EB6E4"/>
      </a:accent1>
      <a:accent2>
        <a:srgbClr val="0083A9"/>
      </a:accent2>
      <a:accent3>
        <a:srgbClr val="0039A6"/>
      </a:accent3>
      <a:accent4>
        <a:srgbClr val="003F72"/>
      </a:accent4>
      <a:accent5>
        <a:srgbClr val="C9CAC8"/>
      </a:accent5>
      <a:accent6>
        <a:srgbClr val="4D4F53"/>
      </a:accent6>
      <a:hlink>
        <a:srgbClr val="E11B22"/>
      </a:hlink>
      <a:folHlink>
        <a:srgbClr val="E11B22"/>
      </a:folHlink>
    </a:clrScheme>
    <a:fontScheme name="Aon_PowerPoint_Template_NoImage-3-0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lnDef>
  </a:objectDefaults>
  <a:extraClrSchemeLst>
    <a:extraClrScheme>
      <a:clrScheme name="Aon_PowerPoint_Template_NoImage-3-0 1">
        <a:dk1>
          <a:srgbClr val="000000"/>
        </a:dk1>
        <a:lt1>
          <a:srgbClr val="FFFFFF"/>
        </a:lt1>
        <a:dk2>
          <a:srgbClr val="5EB6E4"/>
        </a:dk2>
        <a:lt2>
          <a:srgbClr val="4D4F53"/>
        </a:lt2>
        <a:accent1>
          <a:srgbClr val="C9CAC8"/>
        </a:accent1>
        <a:accent2>
          <a:srgbClr val="7AB800"/>
        </a:accent2>
        <a:accent3>
          <a:srgbClr val="FFFFFF"/>
        </a:accent3>
        <a:accent4>
          <a:srgbClr val="000000"/>
        </a:accent4>
        <a:accent5>
          <a:srgbClr val="E1E1E0"/>
        </a:accent5>
        <a:accent6>
          <a:srgbClr val="6EA600"/>
        </a:accent6>
        <a:hlink>
          <a:srgbClr val="F0AB00"/>
        </a:hlink>
        <a:folHlink>
          <a:srgbClr val="D3CD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1" id="{4D40EE9C-30E9-4A94-86DF-C9F6C4AF52FE}" vid="{D74BB695-3466-4BFA-86D5-9322EC3B1EA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Aon-ppt-guide-Print-LTR-4</Template>
  <TotalTime>3547</TotalTime>
  <Words>620</Words>
  <Application>Microsoft Office PowerPoint</Application>
  <PresentationFormat>On-screen Show (4:3)</PresentationFormat>
  <Paragraphs>196</Paragraphs>
  <Slides>38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Aon-ppt-guide-Print-LTR-4</vt:lpstr>
      <vt:lpstr>PowerPoint Presentation</vt:lpstr>
      <vt:lpstr>Financial Model Primer Agenda</vt:lpstr>
      <vt:lpstr>Inputs</vt:lpstr>
      <vt:lpstr>P&amp;L</vt:lpstr>
      <vt:lpstr>Comparing Morton Buildings Financial Model versus Actual Results</vt:lpstr>
      <vt:lpstr>Comparing Morton Buildings Financial Model versus Actual Results</vt:lpstr>
      <vt:lpstr>Comparing Morton Buildings Financial Model versus Actual Results</vt:lpstr>
      <vt:lpstr>Comparing Morton Buildings Financial Model versus Actual Results</vt:lpstr>
      <vt:lpstr>Comparing Morton Buildings Financial Model versus Actual Results</vt:lpstr>
      <vt:lpstr>Comparing Morton Buildings Financial Model versus Actual Results</vt:lpstr>
      <vt:lpstr>Comparing Morton Buildings Financial Model versus Actual Results</vt:lpstr>
      <vt:lpstr>Comparing Results Summary – Morton Builders</vt:lpstr>
      <vt:lpstr>Key Consulting Considerations</vt:lpstr>
      <vt:lpstr>PowerPoint Presentation</vt:lpstr>
      <vt:lpstr>Financial Model – Input Review</vt:lpstr>
      <vt:lpstr>Financial Model – Industry</vt:lpstr>
      <vt:lpstr>Financial Model – Benefit Eligible Employees</vt:lpstr>
      <vt:lpstr>Financial Model – Input Review</vt:lpstr>
      <vt:lpstr>Financial Model – Enrollment Method</vt:lpstr>
      <vt:lpstr>Financial Model – Enrollment Method</vt:lpstr>
      <vt:lpstr>Financial Model – Enrollment Method</vt:lpstr>
      <vt:lpstr>Financial Model – Enrollment Method</vt:lpstr>
      <vt:lpstr>Financial Model – Voluntary Products</vt:lpstr>
      <vt:lpstr>Financial Model – Voluntary Products</vt:lpstr>
      <vt:lpstr>Financial Model – Engagement Scenario Factor</vt:lpstr>
      <vt:lpstr>Financial Model – Expense Input</vt:lpstr>
      <vt:lpstr>Financial Model – Blended Commission Rates</vt:lpstr>
      <vt:lpstr>A Cautionary Tale</vt:lpstr>
      <vt:lpstr>Comparing St George Logistics Financial Model versus Actual Results</vt:lpstr>
      <vt:lpstr>Comparing St George Logistics Financial Model versus Actual Results</vt:lpstr>
      <vt:lpstr>Comparing St George Logistics Financial Model versus Actual Results</vt:lpstr>
      <vt:lpstr>Comparing St George Logistics Financial Model versus Actual Results</vt:lpstr>
      <vt:lpstr>Comparing St George Logistics Financial Model versus Actual Results</vt:lpstr>
      <vt:lpstr>Comparing St George Logistics Financial Model versus Actual Results</vt:lpstr>
      <vt:lpstr>Comparing St George Logistics Financial Model versus Actual Results</vt:lpstr>
      <vt:lpstr>Comparing Results Summary – St George Logistics</vt:lpstr>
      <vt:lpstr>Financial Model Exercise - Case 1</vt:lpstr>
      <vt:lpstr>Next Steps</vt:lpstr>
    </vt:vector>
  </TitlesOfParts>
  <Company>Aon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Backs</dc:creator>
  <cp:lastModifiedBy>Danielle Crea</cp:lastModifiedBy>
  <cp:revision>208</cp:revision>
  <dcterms:created xsi:type="dcterms:W3CDTF">2017-01-09T19:12:21Z</dcterms:created>
  <dcterms:modified xsi:type="dcterms:W3CDTF">2018-01-29T13:43:07Z</dcterms:modified>
</cp:coreProperties>
</file>